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7" r:id="rId3"/>
    <p:sldId id="262" r:id="rId4"/>
    <p:sldId id="257" r:id="rId5"/>
    <p:sldId id="265" r:id="rId6"/>
    <p:sldId id="258" r:id="rId7"/>
    <p:sldId id="261" r:id="rId8"/>
    <p:sldId id="266" r:id="rId9"/>
    <p:sldId id="268" r:id="rId10"/>
    <p:sldId id="269" r:id="rId11"/>
    <p:sldId id="274" r:id="rId12"/>
    <p:sldId id="275" r:id="rId13"/>
    <p:sldId id="270" r:id="rId14"/>
    <p:sldId id="276" r:id="rId15"/>
    <p:sldId id="271" r:id="rId16"/>
    <p:sldId id="272" r:id="rId17"/>
    <p:sldId id="277" r:id="rId18"/>
    <p:sldId id="278" r:id="rId19"/>
    <p:sldId id="279" r:id="rId20"/>
    <p:sldId id="281" r:id="rId21"/>
    <p:sldId id="283" r:id="rId22"/>
    <p:sldId id="284" r:id="rId23"/>
    <p:sldId id="264" r:id="rId24"/>
    <p:sldId id="285" r:id="rId25"/>
    <p:sldId id="286" r:id="rId26"/>
    <p:sldId id="287" r:id="rId27"/>
    <p:sldId id="288" r:id="rId28"/>
    <p:sldId id="289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E"/>
    <a:srgbClr val="1B3BA3"/>
    <a:srgbClr val="1B3BB9"/>
    <a:srgbClr val="1B3BC9"/>
    <a:srgbClr val="1B3979"/>
    <a:srgbClr val="000000"/>
    <a:srgbClr val="1B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679"/>
  </p:normalViewPr>
  <p:slideViewPr>
    <p:cSldViewPr snapToGrid="0">
      <p:cViewPr varScale="1">
        <p:scale>
          <a:sx n="109" d="100"/>
          <a:sy n="109" d="100"/>
        </p:scale>
        <p:origin x="9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5DA18-D813-479B-B1FE-AA060E72F80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A31BD-396A-4320-98CE-BF83DEF2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9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7C02-822C-4D2B-9274-8B7CE30DA3D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30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C02FE-BAA6-2BD5-5AB1-972F01F1E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AA1663-A206-B6BF-F4FB-E4BC9221E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D9605A-4246-015D-826E-CCBB299B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ECCC6D-428E-C17A-2C1E-1C65DB50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8F212F-B5A1-5435-4E96-69EEE58E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8DB7F-3CBF-1087-6110-8E374EF0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0F6D5D-F602-B56D-35BF-2AF8D49870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3D2894-1B71-E7B8-75A5-6CD06435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5339A-58DA-147A-83C4-8903DB3F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27C253-2DF7-14A0-7F30-F8A6B059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0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6E1F2F-C72B-94FB-6D0D-004C4A06C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D71642-AA59-B76C-6F55-E354A681C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2A37F2-2F24-3EF8-AE53-336BB72D4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749B03-6680-1013-C27A-04B272C9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DA8357-BD4D-4090-08ED-CE31F6B2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3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90ABB-41A4-8295-294A-E4E104E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560CB-30EA-6B15-D3A7-31398A7FA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EF5A1B-5203-C676-4FDE-0B1BC431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A9E520-E460-D1D7-A69D-4DB0C48A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EA22D6-16C5-621E-2EA2-66C82A15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E722E-0A34-C998-7938-A71782AB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C1CA94-1FEF-FB09-D4D5-30242BD1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666428-CD84-AE07-38BF-FE828C412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EBAAAF-13B8-A532-6384-5B7E1D66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9BD7D-53CD-6716-57E8-C6D6F59F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6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5BBFA-D970-3144-AFB1-1693E3785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FFA836-482D-E46A-3B62-3204BBB93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F99698-947E-CE63-95CC-0B35B9691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BC234E-502D-DBDB-176D-4E2C05C9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A0A8AE-CF46-4469-09CF-ABC22329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18ADC3-4E2A-D99E-D211-EC950507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5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1C5B9-DB61-C37B-1362-4D071C724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3EC46E-0DE6-E865-63D1-AD4AC414A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0A27A2-2ED5-6538-3213-9778DCC53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67AE24C-FA96-21FF-C030-F2DEE9A98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33CBFF-1F01-EA8C-17BC-B96DCB4E2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A9F2990-F1DA-2B29-AC6A-635CBD92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754ECE-1F8D-C5EC-D14B-50FB3464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778CDC9-D4C2-79FC-90FF-BF4C0912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1318F-5CBC-D706-F4D2-916A403A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05F35A1-30B0-AFEE-33EB-2DF08ED3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652C47-F3F5-ECE2-2E92-64D8B8D4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409F66-67F7-5231-03EB-D2D793CB7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9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52AD3C-48F7-95F8-B1B0-F5845B99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7E2EFF-8D49-EBC1-F566-54C84074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A8608F-504B-929F-0460-CDAFA56D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5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DB803-6FD2-8DCA-66A7-F6E53AA5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4C1FD5-3BB0-3A6C-6429-BBD9A79C8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614A50-2983-BD5E-58B4-4729EE021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F74246-06D4-2CC0-2B1A-2D103469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785E01-6E06-1FDD-837C-FAAF0BED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E28C94-7B58-07B3-9099-6BA6E1C3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7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128BD-FDA5-2EE9-1435-6BD7E6E7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77AFBFF-5E8B-2E05-88D3-FFCAB8AE9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7D2B8C-C3C9-2F4D-E9AE-197A39999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50F981-290D-9DED-6F13-9DBB65B84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D54270-7FD6-E80D-D23A-BB2225A3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BB953C-2718-901D-6DE1-5F7B02ED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9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CC2DD-1D20-7F6A-1D2A-4BA8F1809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80ED5D-178B-176C-CA77-4CB925200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BB1833-F9BB-5BC3-342A-9124E0BD1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A2C13A-3F04-D0C4-D90B-E587E2A9F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89C0A6-E644-5ACE-07FD-278500B75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2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konferentsia.yazykoznanie-2026@yandex.r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file/d/1zjSjBkhYkO5ISnYCcCvtg0nAgvbuN52p/view?usp=sharing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nlang.iling-ran.ru/corpora" TargetMode="External"/><Relationship Id="rId7" Type="http://schemas.openxmlformats.org/officeDocument/2006/relationships/hyperlink" Target="https://lingconlab.ru/resources_ru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eb-corpora.net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eb-corpora.net/CoRST/search/?interface_language=ru&amp;search_language=academrussian&amp;contexts_output_language=academrussian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6226210" y="1604262"/>
            <a:ext cx="49555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339E"/>
                </a:solidFill>
                <a:effectLst/>
                <a:latin typeface="Onest Black" pitchFamily="2" charset="0"/>
              </a:rPr>
              <a:t>Методический практикум </a:t>
            </a:r>
            <a:r>
              <a:rPr lang="ru-RU" sz="2800" b="1" dirty="0">
                <a:solidFill>
                  <a:srgbClr val="00339E"/>
                </a:solidFill>
                <a:effectLst/>
                <a:latin typeface="Onest Black" pitchFamily="2" charset="0"/>
              </a:rPr>
              <a:t>Молодой педагог: метапредметный подход </a:t>
            </a:r>
          </a:p>
          <a:p>
            <a:pPr algn="ctr"/>
            <a:r>
              <a:rPr lang="ru-RU" sz="2800" b="1" dirty="0">
                <a:solidFill>
                  <a:srgbClr val="00339E"/>
                </a:solidFill>
                <a:effectLst/>
                <a:latin typeface="Onest Black" pitchFamily="2" charset="0"/>
              </a:rPr>
              <a:t>в обучении </a:t>
            </a:r>
            <a:r>
              <a:rPr lang="ru-RU" sz="2800" b="1" dirty="0" smtClean="0">
                <a:solidFill>
                  <a:srgbClr val="00339E"/>
                </a:solidFill>
                <a:effectLst/>
                <a:latin typeface="Onest Black" pitchFamily="2" charset="0"/>
              </a:rPr>
              <a:t>                          родным </a:t>
            </a:r>
            <a:r>
              <a:rPr lang="ru-RU" sz="2800" b="1" dirty="0">
                <a:solidFill>
                  <a:srgbClr val="00339E"/>
                </a:solidFill>
                <a:effectLst/>
                <a:latin typeface="Onest Black" pitchFamily="2" charset="0"/>
              </a:rPr>
              <a:t>языкам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5503985" y="3851031"/>
            <a:ext cx="640253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>
                <a:latin typeface="Onest Regular" pitchFamily="2" charset="0"/>
              </a:rPr>
              <a:t>Ц</a:t>
            </a:r>
            <a:r>
              <a:rPr lang="ru-RU" sz="2600" dirty="0">
                <a:effectLst/>
                <a:latin typeface="Onest Regular" pitchFamily="2" charset="0"/>
              </a:rPr>
              <a:t>ентр междисциплинарных лингводидактических проектов </a:t>
            </a:r>
            <a:r>
              <a:rPr lang="ru-RU" sz="2600" dirty="0" smtClean="0">
                <a:effectLst/>
                <a:latin typeface="Onest Regular" pitchFamily="2" charset="0"/>
              </a:rPr>
              <a:t>МПГУ</a:t>
            </a:r>
          </a:p>
          <a:p>
            <a:pPr algn="ctr"/>
            <a:r>
              <a:rPr lang="ru-RU" sz="2000" dirty="0" smtClean="0">
                <a:latin typeface="Onest Regular" pitchFamily="2" charset="0"/>
              </a:rPr>
              <a:t>Модератор: </a:t>
            </a:r>
            <a:r>
              <a:rPr lang="ru-RU" sz="2000" dirty="0">
                <a:latin typeface="Onest Regular" pitchFamily="2" charset="0"/>
              </a:rPr>
              <a:t>Дроздова </a:t>
            </a:r>
            <a:r>
              <a:rPr lang="ru-RU" sz="2000" dirty="0" smtClean="0">
                <a:latin typeface="Onest Regular" pitchFamily="2" charset="0"/>
              </a:rPr>
              <a:t>Ольга Евгеньевна, </a:t>
            </a:r>
            <a:r>
              <a:rPr lang="ru-RU" sz="2000" dirty="0" err="1">
                <a:latin typeface="Onest Regular" pitchFamily="2" charset="0"/>
              </a:rPr>
              <a:t>д.пед.н</a:t>
            </a:r>
            <a:r>
              <a:rPr lang="ru-RU" sz="2000" dirty="0">
                <a:latin typeface="Onest Regular" pitchFamily="2" charset="0"/>
              </a:rPr>
              <a:t>., </a:t>
            </a:r>
            <a:r>
              <a:rPr lang="ru-RU" sz="2000" dirty="0" smtClean="0">
                <a:latin typeface="Onest Regular" pitchFamily="2" charset="0"/>
              </a:rPr>
              <a:t>                                     директор </a:t>
            </a:r>
            <a:r>
              <a:rPr lang="ru-RU" sz="2000" dirty="0">
                <a:latin typeface="Onest Regular" pitchFamily="2" charset="0"/>
              </a:rPr>
              <a:t>Центра </a:t>
            </a:r>
            <a:r>
              <a:rPr lang="ru-RU" sz="2000" dirty="0" smtClean="0">
                <a:latin typeface="Onest Regular" pitchFamily="2" charset="0"/>
              </a:rPr>
              <a:t>МЛП МПГУ</a:t>
            </a:r>
            <a:endParaRPr lang="ru-RU" sz="2000" dirty="0">
              <a:effectLst/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824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452052" y="1126580"/>
            <a:ext cx="83343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1B3BA3"/>
                </a:solidFill>
              </a:rPr>
              <a:t>Русский язык в эпоху цифровых технологий (08.09.25)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9" y="2737920"/>
            <a:ext cx="101761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Соедини смайлы и зашифрованную ими пословицу.</a:t>
            </a:r>
          </a:p>
          <a:p>
            <a:r>
              <a:rPr lang="ru-RU" sz="2800" i="1" dirty="0"/>
              <a:t>Одна голова хорошо, а две лучше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4A70091-D701-3516-E384-F7CC634CC5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507" y="3990198"/>
            <a:ext cx="555307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032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A5202-8BD8-4FF1-002D-332263EE7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275047-F7F2-A252-8A81-D3BE1FFC6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EA8F27-F789-9DF3-B6D4-4506D892D0CF}"/>
              </a:ext>
            </a:extLst>
          </p:cNvPr>
          <p:cNvSpPr txBox="1"/>
          <p:nvPr/>
        </p:nvSpPr>
        <p:spPr>
          <a:xfrm>
            <a:off x="452053" y="1126580"/>
            <a:ext cx="4906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1B3BA3"/>
                </a:solidFill>
              </a:rPr>
              <a:t>Работа с пословицами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C6841B-462A-0D3C-319C-33022CF78A04}"/>
              </a:ext>
            </a:extLst>
          </p:cNvPr>
          <p:cNvSpPr txBox="1"/>
          <p:nvPr/>
        </p:nvSpPr>
        <p:spPr>
          <a:xfrm>
            <a:off x="591670" y="2304787"/>
            <a:ext cx="11197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Адыгейский:</a:t>
            </a:r>
          </a:p>
          <a:p>
            <a:r>
              <a:rPr lang="ru-RU" sz="2800" dirty="0"/>
              <a:t>Адыгэ </a:t>
            </a:r>
            <a:r>
              <a:rPr lang="ru-RU" sz="2800" dirty="0" err="1"/>
              <a:t>хэщыгъэ</a:t>
            </a:r>
            <a:r>
              <a:rPr lang="ru-RU" sz="2800" dirty="0"/>
              <a:t> </a:t>
            </a:r>
            <a:r>
              <a:rPr lang="ru-RU" sz="2800" dirty="0" err="1"/>
              <a:t>мэфэкъэ</a:t>
            </a:r>
            <a:r>
              <a:rPr lang="ru-RU" sz="2800" dirty="0"/>
              <a:t> </a:t>
            </a:r>
            <a:r>
              <a:rPr lang="ru-RU" sz="2800" dirty="0" err="1"/>
              <a:t>хэщыгъэ</a:t>
            </a:r>
            <a:r>
              <a:rPr lang="ru-RU" sz="2800" dirty="0"/>
              <a:t> (Одна голова хороша, а две лучше)</a:t>
            </a:r>
          </a:p>
          <a:p>
            <a:r>
              <a:rPr lang="ru-RU" sz="2800" b="1" dirty="0"/>
              <a:t>Татарский:</a:t>
            </a:r>
          </a:p>
          <a:p>
            <a:r>
              <a:rPr lang="ru-RU" sz="2800" dirty="0"/>
              <a:t>Бер </a:t>
            </a:r>
            <a:r>
              <a:rPr lang="ru-RU" sz="2800" dirty="0" err="1"/>
              <a:t>чәчәк</a:t>
            </a:r>
            <a:r>
              <a:rPr lang="ru-RU" sz="2800" dirty="0"/>
              <a:t> </a:t>
            </a:r>
            <a:r>
              <a:rPr lang="ru-RU" sz="2800" dirty="0" err="1"/>
              <a:t>белән</a:t>
            </a:r>
            <a:r>
              <a:rPr lang="ru-RU" sz="2800" dirty="0"/>
              <a:t> </a:t>
            </a:r>
            <a:r>
              <a:rPr lang="ru-RU" sz="2800" dirty="0" err="1"/>
              <a:t>яз</a:t>
            </a:r>
            <a:r>
              <a:rPr lang="ru-RU" sz="2800" dirty="0"/>
              <a:t> </a:t>
            </a:r>
            <a:r>
              <a:rPr lang="ru-RU" sz="2800" dirty="0" err="1"/>
              <a:t>килми</a:t>
            </a:r>
            <a:r>
              <a:rPr lang="ru-RU" sz="2800" dirty="0"/>
              <a:t>  (Один цветок весну не принесет)</a:t>
            </a:r>
          </a:p>
          <a:p>
            <a:r>
              <a:rPr lang="ru-RU" sz="2800" b="1" dirty="0"/>
              <a:t>Башкирский:</a:t>
            </a:r>
          </a:p>
          <a:p>
            <a:r>
              <a:rPr lang="ru-RU" sz="2800" dirty="0"/>
              <a:t>Баш — </a:t>
            </a:r>
            <a:r>
              <a:rPr lang="ru-RU" sz="2800" dirty="0" err="1"/>
              <a:t>яҙыусы</a:t>
            </a:r>
            <a:r>
              <a:rPr lang="ru-RU" sz="2800" dirty="0"/>
              <a:t>, </a:t>
            </a:r>
            <a:r>
              <a:rPr lang="ru-RU" sz="2800" dirty="0" err="1"/>
              <a:t>ике</a:t>
            </a:r>
            <a:r>
              <a:rPr lang="ru-RU" sz="2800" dirty="0"/>
              <a:t> баш — </a:t>
            </a:r>
            <a:r>
              <a:rPr lang="ru-RU" sz="2800" dirty="0" err="1"/>
              <a:t>яҡшы</a:t>
            </a:r>
            <a:r>
              <a:rPr lang="ru-RU" sz="2800" dirty="0"/>
              <a:t> </a:t>
            </a:r>
            <a:r>
              <a:rPr lang="ru-RU" sz="2800" dirty="0" err="1"/>
              <a:t>ҡарар</a:t>
            </a:r>
            <a:r>
              <a:rPr lang="ru-RU" sz="2800" dirty="0"/>
              <a:t> (Одна голова - писатель, две головы - хорошее решение)</a:t>
            </a:r>
          </a:p>
          <a:p>
            <a:r>
              <a:rPr lang="ru-RU" sz="2800" b="1" dirty="0"/>
              <a:t>Якутский:</a:t>
            </a:r>
          </a:p>
          <a:p>
            <a:r>
              <a:rPr lang="ru-RU" sz="2800" dirty="0"/>
              <a:t>Бир — </a:t>
            </a:r>
            <a:r>
              <a:rPr lang="ru-RU" sz="2800" dirty="0" err="1"/>
              <a:t>үчүгэй</a:t>
            </a:r>
            <a:r>
              <a:rPr lang="ru-RU" sz="2800" dirty="0"/>
              <a:t>, </a:t>
            </a:r>
            <a:r>
              <a:rPr lang="ru-RU" sz="2800" dirty="0" err="1"/>
              <a:t>икки</a:t>
            </a:r>
            <a:r>
              <a:rPr lang="ru-RU" sz="2800" dirty="0"/>
              <a:t> — </a:t>
            </a:r>
            <a:r>
              <a:rPr lang="ru-RU" sz="2800" dirty="0" err="1"/>
              <a:t>ордук</a:t>
            </a:r>
            <a:r>
              <a:rPr lang="ru-RU" sz="2800" dirty="0"/>
              <a:t> (Один - хорошо, двое – лучше)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F57553D-7BA5-045B-045D-A8FCCDFD1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6FB801-BA18-1538-A1AC-377D1AE08A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62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2205A-02A7-3F75-6B87-567CFDB05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BA0956-E2B5-41BD-7D8C-BE290677E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5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B7FBCD-1FEC-1C18-3B96-794DD6F453E5}"/>
              </a:ext>
            </a:extLst>
          </p:cNvPr>
          <p:cNvSpPr txBox="1"/>
          <p:nvPr/>
        </p:nvSpPr>
        <p:spPr>
          <a:xfrm>
            <a:off x="452052" y="1126580"/>
            <a:ext cx="80085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1B3BA3"/>
                </a:solidFill>
              </a:rPr>
              <a:t>Как понять друг друга разным поколениям? (13.10.25)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C2014F-0984-14BE-498E-7C937372B172}"/>
              </a:ext>
            </a:extLst>
          </p:cNvPr>
          <p:cNvSpPr txBox="1"/>
          <p:nvPr/>
        </p:nvSpPr>
        <p:spPr>
          <a:xfrm>
            <a:off x="591669" y="2449161"/>
            <a:ext cx="1152413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Русская культура сохранила образцы народной мудрости в пословицах, в которых подчеркнута значимость семейных отношений: «Вся семья вместе, так и душа на месте» или «Русский человек без родни не живет».</a:t>
            </a:r>
          </a:p>
          <a:p>
            <a:r>
              <a:rPr lang="ru-RU" sz="2800" b="1" dirty="0"/>
              <a:t>Чувашский:</a:t>
            </a:r>
          </a:p>
          <a:p>
            <a:r>
              <a:rPr lang="ru-RU" sz="2800" dirty="0" err="1"/>
              <a:t>Коллективта</a:t>
            </a:r>
            <a:r>
              <a:rPr lang="ru-RU" sz="2800" dirty="0"/>
              <a:t> </a:t>
            </a:r>
            <a:r>
              <a:rPr lang="ru-RU" sz="2800" dirty="0" err="1"/>
              <a:t>барысы</a:t>
            </a:r>
            <a:r>
              <a:rPr lang="ru-RU" sz="2800" dirty="0"/>
              <a:t> </a:t>
            </a:r>
            <a:r>
              <a:rPr lang="ru-RU" sz="2800" dirty="0" err="1"/>
              <a:t>бер</a:t>
            </a:r>
            <a:r>
              <a:rPr lang="ru-RU" sz="2800" dirty="0"/>
              <a:t> // П</a:t>
            </a:r>
            <a:r>
              <a:rPr lang="en-US" sz="2800" dirty="0"/>
              <a:t>ĕ</a:t>
            </a:r>
            <a:r>
              <a:rPr lang="ru-RU" sz="2800" dirty="0" err="1"/>
              <a:t>рле</a:t>
            </a:r>
            <a:r>
              <a:rPr lang="ru-RU" sz="2800" dirty="0"/>
              <a:t>, </a:t>
            </a:r>
            <a:r>
              <a:rPr lang="ru-RU" sz="2800" dirty="0" err="1"/>
              <a:t>пурте</a:t>
            </a:r>
            <a:r>
              <a:rPr lang="ru-RU" sz="2800" dirty="0"/>
              <a:t> — п</a:t>
            </a:r>
            <a:r>
              <a:rPr lang="en-US" sz="2800" dirty="0"/>
              <a:t>ĕ</a:t>
            </a:r>
            <a:r>
              <a:rPr lang="ru-RU" sz="2800" dirty="0"/>
              <a:t>р (Вместе все – одно)</a:t>
            </a:r>
          </a:p>
          <a:p>
            <a:r>
              <a:rPr lang="ru-RU" sz="2800" b="1" dirty="0"/>
              <a:t>Бурятский:</a:t>
            </a:r>
          </a:p>
          <a:p>
            <a:r>
              <a:rPr lang="ru-RU" sz="2800" dirty="0"/>
              <a:t>Дугана </a:t>
            </a:r>
            <a:r>
              <a:rPr lang="ru-RU" sz="2800" dirty="0" err="1"/>
              <a:t>буруун</a:t>
            </a:r>
            <a:r>
              <a:rPr lang="ru-RU" sz="2800" dirty="0"/>
              <a:t>, </a:t>
            </a:r>
            <a:r>
              <a:rPr lang="ru-RU" sz="2800" dirty="0" err="1"/>
              <a:t>хүндлэжэ</a:t>
            </a:r>
            <a:r>
              <a:rPr lang="ru-RU" sz="2800" dirty="0"/>
              <a:t> </a:t>
            </a:r>
            <a:r>
              <a:rPr lang="ru-RU" sz="2800" dirty="0" err="1"/>
              <a:t>харуулбар</a:t>
            </a:r>
            <a:r>
              <a:rPr lang="ru-RU" sz="2800" dirty="0"/>
              <a:t> // </a:t>
            </a:r>
            <a:r>
              <a:rPr lang="ru-RU" sz="2800" dirty="0" err="1"/>
              <a:t>Аха</a:t>
            </a:r>
            <a:r>
              <a:rPr lang="ru-RU" sz="2800" dirty="0"/>
              <a:t> </a:t>
            </a:r>
            <a:r>
              <a:rPr lang="ru-RU" sz="2800" dirty="0" err="1"/>
              <a:t>нютагтаа</a:t>
            </a:r>
            <a:r>
              <a:rPr lang="ru-RU" sz="2800" dirty="0"/>
              <a:t>, </a:t>
            </a:r>
            <a:r>
              <a:rPr lang="ru-RU" sz="2800" dirty="0" err="1"/>
              <a:t>зүрхэн</a:t>
            </a:r>
            <a:r>
              <a:rPr lang="ru-RU" sz="2800" dirty="0"/>
              <a:t> </a:t>
            </a:r>
            <a:r>
              <a:rPr lang="ru-RU" sz="2800" dirty="0" err="1"/>
              <a:t>хаанаа</a:t>
            </a:r>
            <a:r>
              <a:rPr lang="ru-RU" sz="2800" dirty="0"/>
              <a:t> (Вместе с родными, душа на месте)</a:t>
            </a:r>
          </a:p>
          <a:p>
            <a:endParaRPr lang="ru-RU" sz="280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FC7348F-FE4A-B59E-46D2-EABC93A60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FD879D9-7560-E2A2-2B72-D14FFCD2B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77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5825C-58D7-8C8E-1824-0A7D0380E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3CE608-09FD-2B73-106C-C3444C814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8E9F5B-7E8C-99BF-6F51-C0FF7AA3F2CB}"/>
              </a:ext>
            </a:extLst>
          </p:cNvPr>
          <p:cNvSpPr txBox="1"/>
          <p:nvPr/>
        </p:nvSpPr>
        <p:spPr>
          <a:xfrm>
            <a:off x="452052" y="1126580"/>
            <a:ext cx="71230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1B3BA3"/>
                </a:solidFill>
              </a:rPr>
              <a:t>Творчество, которое объединяет (15.09.25)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7D3BAC-D5D1-73EE-A1E9-D00CC887AFA9}"/>
              </a:ext>
            </a:extLst>
          </p:cNvPr>
          <p:cNvSpPr txBox="1"/>
          <p:nvPr/>
        </p:nvSpPr>
        <p:spPr>
          <a:xfrm>
            <a:off x="591669" y="2805301"/>
            <a:ext cx="112636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Русское искусство — это часть нашей культуры, в которой соединились народные традиции и великие произведения мастеров, новаторство и творческих поиск современных деятелей искусства. Это музыка Чайковского и Глинки, поэзия Пушкина и романы Толстого, картины Репина, Левитана — всё, что отражает душу и историю России.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5605E0-A657-ECC4-B8D4-71FCDC59F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2497EC-37FC-B637-2B55-C97416E62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713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5F4A2-E817-2A9A-F639-FAFE5EE4B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98E2577-6798-AF66-4818-DFC47B64B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B91D29-47B1-A17F-9251-9FC47D8DC88E}"/>
              </a:ext>
            </a:extLst>
          </p:cNvPr>
          <p:cNvSpPr txBox="1"/>
          <p:nvPr/>
        </p:nvSpPr>
        <p:spPr>
          <a:xfrm>
            <a:off x="452053" y="1126580"/>
            <a:ext cx="8239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1B3BA3"/>
                </a:solidFill>
              </a:rPr>
              <a:t>Творчество, которое объединяет (15.09.25)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A8693A-911C-C09D-C5A3-527FBD0715CB}"/>
              </a:ext>
            </a:extLst>
          </p:cNvPr>
          <p:cNvSpPr txBox="1"/>
          <p:nvPr/>
        </p:nvSpPr>
        <p:spPr>
          <a:xfrm>
            <a:off x="591669" y="2420289"/>
            <a:ext cx="1126363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Выдающиеся татарские поэты Габдулла Тукай, Муса Джалиль, художник Баки </a:t>
            </a:r>
            <a:r>
              <a:rPr lang="ru-RU" sz="2800" dirty="0" err="1"/>
              <a:t>Урманче</a:t>
            </a:r>
            <a:r>
              <a:rPr lang="ru-RU" sz="2800" dirty="0"/>
              <a:t>, композитор Салих Сайдашев.</a:t>
            </a:r>
          </a:p>
          <a:p>
            <a:endParaRPr lang="ru-RU" sz="2800" dirty="0"/>
          </a:p>
          <a:p>
            <a:r>
              <a:rPr lang="ru-RU" sz="2800" dirty="0"/>
              <a:t>Выдающиеся якутские поэты и писатели Леонид Попов, Софрон Данилов, художник Афанасий Осипов, композитор Грант Григорян.</a:t>
            </a:r>
          </a:p>
          <a:p>
            <a:endParaRPr lang="ru-RU" sz="2800" dirty="0"/>
          </a:p>
          <a:p>
            <a:r>
              <a:rPr lang="ru-RU" sz="2800" dirty="0"/>
              <a:t>Выдающийся башкирский поэт Мажит Гафури, художник Фёдор Кащеев, композитор Николай </a:t>
            </a:r>
            <a:r>
              <a:rPr lang="ru-RU" sz="2800" dirty="0" err="1"/>
              <a:t>Чемберджи</a:t>
            </a:r>
            <a:r>
              <a:rPr lang="ru-RU" sz="2800" dirty="0"/>
              <a:t>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7BE36DD-87C1-389B-4FF0-FBBC4E261A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F9472A-AF51-2E5B-2487-0FE5E3033D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816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35BE4-4236-F015-0958-B029D0CB8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5760BF-DB7B-94EA-B462-FD368A101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C8D204-8775-D3A1-640D-2C46B59A4A86}"/>
              </a:ext>
            </a:extLst>
          </p:cNvPr>
          <p:cNvSpPr txBox="1"/>
          <p:nvPr/>
        </p:nvSpPr>
        <p:spPr>
          <a:xfrm>
            <a:off x="452052" y="1126580"/>
            <a:ext cx="85454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1B3BA3"/>
                </a:solidFill>
              </a:rPr>
              <a:t>О городах России. Ко Дню народного единства (20.10.25)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3A8138-FEEE-7F87-7903-649293A97159}"/>
              </a:ext>
            </a:extLst>
          </p:cNvPr>
          <p:cNvSpPr txBox="1"/>
          <p:nvPr/>
        </p:nvSpPr>
        <p:spPr>
          <a:xfrm>
            <a:off x="591669" y="2381786"/>
            <a:ext cx="112636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Как вы думаете, почему важно сохранять историю и традиции своего родного города? </a:t>
            </a:r>
          </a:p>
          <a:p>
            <a:r>
              <a:rPr lang="ru-RU" sz="2800" i="1" dirty="0"/>
              <a:t>О чем могут рассказать названия улиц? </a:t>
            </a:r>
          </a:p>
          <a:p>
            <a:endParaRPr lang="ru-RU" sz="2800" i="1" dirty="0"/>
          </a:p>
          <a:p>
            <a:r>
              <a:rPr lang="ru-RU" sz="2000" b="1" dirty="0"/>
              <a:t>Улица </a:t>
            </a:r>
            <a:r>
              <a:rPr lang="ru-RU" sz="2000" b="1" dirty="0" err="1"/>
              <a:t>Йолдызлы</a:t>
            </a:r>
            <a:r>
              <a:rPr lang="ru-RU" sz="2000" dirty="0"/>
              <a:t> (тат. «</a:t>
            </a:r>
            <a:r>
              <a:rPr lang="ru-RU" sz="2000" dirty="0" err="1"/>
              <a:t>Йолдызлы</a:t>
            </a:r>
            <a:r>
              <a:rPr lang="ru-RU" sz="2000" dirty="0"/>
              <a:t> </a:t>
            </a:r>
            <a:r>
              <a:rPr lang="ru-RU" sz="2000" dirty="0" err="1"/>
              <a:t>урам</a:t>
            </a:r>
            <a:r>
              <a:rPr lang="ru-RU" sz="2000" dirty="0"/>
              <a:t>», </a:t>
            </a:r>
            <a:r>
              <a:rPr lang="ru-RU" sz="2000" dirty="0" err="1"/>
              <a:t>Yoldızlı</a:t>
            </a:r>
            <a:r>
              <a:rPr lang="ru-RU" sz="2000" dirty="0"/>
              <a:t> </a:t>
            </a:r>
            <a:r>
              <a:rPr lang="ru-RU" sz="2000" dirty="0" err="1"/>
              <a:t>uram</a:t>
            </a:r>
            <a:r>
              <a:rPr lang="ru-RU" sz="2000" dirty="0"/>
              <a:t>) в районе Залесный города Казань. Улица начинается от безымянного проезда, пересекает улицу Плужная, саму себя и заканчивается пересечением с безымянным проездом. Ответвление улицы пересекается с улицами Стожки и Аксу. Слово «</a:t>
            </a:r>
            <a:r>
              <a:rPr lang="ru-RU" sz="2000" dirty="0" err="1"/>
              <a:t>йолдызлы</a:t>
            </a:r>
            <a:r>
              <a:rPr lang="ru-RU" sz="2000" dirty="0"/>
              <a:t>» в татарском языке означает </a:t>
            </a:r>
            <a:r>
              <a:rPr lang="ru-RU" sz="2000" b="1" dirty="0"/>
              <a:t>«звёздный», «звездистый», «со звёздами»</a:t>
            </a:r>
            <a:r>
              <a:rPr lang="ru-RU" sz="2000" dirty="0"/>
              <a:t> или </a:t>
            </a:r>
            <a:r>
              <a:rPr lang="ru-RU" sz="2000" b="1" dirty="0"/>
              <a:t>«звездчатый»</a:t>
            </a:r>
            <a:r>
              <a:rPr lang="ru-RU" sz="2000" dirty="0"/>
              <a:t>.</a:t>
            </a:r>
          </a:p>
          <a:p>
            <a:r>
              <a:rPr lang="ru-RU" sz="2000" b="1" dirty="0"/>
              <a:t>Улица </a:t>
            </a:r>
            <a:r>
              <a:rPr lang="ru-RU" sz="2000" b="1" dirty="0" err="1"/>
              <a:t>Джангара</a:t>
            </a:r>
            <a:r>
              <a:rPr lang="ru-RU" sz="2000" dirty="0"/>
              <a:t> — одна из основных улиц Элисты. Образует важную транспортную артерию, связывающую север и юг города. Улица названа в честь главного героя калмыцкого эпоса «</a:t>
            </a:r>
            <a:r>
              <a:rPr lang="ru-RU" sz="2000" dirty="0" err="1"/>
              <a:t>Джангар</a:t>
            </a:r>
            <a:r>
              <a:rPr lang="ru-RU" sz="2000" dirty="0"/>
              <a:t>».</a:t>
            </a:r>
            <a:endParaRPr lang="ru-RU" sz="2000" b="1" i="1" u="sng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9F05AAE-C6C8-BF2B-188D-01242D6F7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02A86FB-5D19-670C-7EC5-14E8C08AB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6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A17E1-AD04-C59C-C8B0-BD02C3A28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08D07B-9385-7A8D-81CE-85CBCE7C4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24556A-C934-D24C-8A85-140AFE726517}"/>
              </a:ext>
            </a:extLst>
          </p:cNvPr>
          <p:cNvSpPr txBox="1"/>
          <p:nvPr/>
        </p:nvSpPr>
        <p:spPr>
          <a:xfrm>
            <a:off x="452053" y="1126580"/>
            <a:ext cx="4906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1B3BA3"/>
                </a:solidFill>
              </a:rPr>
              <a:t>Внеурочная деятельность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70433A-6287-5D15-D70A-6C0B721022C7}"/>
              </a:ext>
            </a:extLst>
          </p:cNvPr>
          <p:cNvSpPr txBox="1"/>
          <p:nvPr/>
        </p:nvSpPr>
        <p:spPr>
          <a:xfrm>
            <a:off x="452053" y="2304786"/>
            <a:ext cx="1173994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«Мост поколений: семейные истории и секреты</a:t>
            </a:r>
            <a:r>
              <a:rPr lang="ru-RU" sz="2400" b="1" dirty="0" smtClean="0"/>
              <a:t>» </a:t>
            </a:r>
            <a:endParaRPr lang="ru-RU" sz="2400" b="1" dirty="0"/>
          </a:p>
          <a:p>
            <a:endParaRPr lang="ru-RU" sz="2400" b="1" dirty="0"/>
          </a:p>
          <a:p>
            <a:r>
              <a:rPr lang="ru-RU" sz="2400" dirty="0"/>
              <a:t>Интервью (видео или в текстовом формате) с членами своей семьи. </a:t>
            </a:r>
          </a:p>
          <a:p>
            <a:r>
              <a:rPr lang="ru-RU" sz="2400" dirty="0"/>
              <a:t>Возможные вопросы старшим родственникам:</a:t>
            </a:r>
          </a:p>
          <a:p>
            <a:pPr marL="514350" indent="-514350">
              <a:buAutoNum type="arabicPeriod"/>
            </a:pPr>
            <a:r>
              <a:rPr lang="ru-RU" sz="2400" dirty="0"/>
              <a:t>На каком языке разговаривали в твоей/вашей семье?</a:t>
            </a:r>
          </a:p>
          <a:p>
            <a:pPr marL="514350" indent="-514350">
              <a:buAutoNum type="arabicPeriod"/>
            </a:pPr>
            <a:r>
              <a:rPr lang="ru-RU" sz="2400" dirty="0"/>
              <a:t>Рассказывали ли тебе/вам сказки на родном языке? Какие?</a:t>
            </a:r>
          </a:p>
          <a:p>
            <a:pPr marL="514350" indent="-514350">
              <a:buAutoNum type="arabicPeriod"/>
            </a:pPr>
            <a:r>
              <a:rPr lang="ru-RU" sz="2400" dirty="0"/>
              <a:t>Используешь(те) ли ты/вы в речи пословицы и поговорки на родном языке?</a:t>
            </a:r>
          </a:p>
          <a:p>
            <a:pPr marL="514350" indent="-514350">
              <a:buFontTx/>
              <a:buAutoNum type="arabicPeriod"/>
            </a:pPr>
            <a:r>
              <a:rPr lang="ru-RU" sz="2400" dirty="0"/>
              <a:t>Какие слова или выражения на родном языке ты/вы помнишь(те) и хочешь(</a:t>
            </a:r>
            <a:r>
              <a:rPr lang="ru-RU" sz="2400" dirty="0" err="1"/>
              <a:t>ите</a:t>
            </a:r>
            <a:r>
              <a:rPr lang="ru-RU" sz="2400" dirty="0"/>
              <a:t>) передать потомкам?</a:t>
            </a:r>
          </a:p>
          <a:p>
            <a:pPr marL="514350" indent="-514350">
              <a:buFontTx/>
              <a:buAutoNum type="arabicPeriod"/>
            </a:pPr>
            <a:r>
              <a:rPr lang="ru-RU" sz="2400" dirty="0"/>
              <a:t>Что бы ты/вы хотел(а), чтобы будущие поколения знали о нашей семье и культуре?</a:t>
            </a:r>
          </a:p>
          <a:p>
            <a:pPr marL="514350" indent="-514350">
              <a:buFontTx/>
              <a:buAutoNum type="arabicPeriod"/>
            </a:pPr>
            <a:r>
              <a:rPr lang="ru-RU" sz="2400" dirty="0"/>
              <a:t>Как можно сохранить родной язык и традиции в современном мире?</a:t>
            </a:r>
          </a:p>
          <a:p>
            <a:endParaRPr lang="ru-RU" sz="2400" dirty="0"/>
          </a:p>
          <a:p>
            <a:pPr marL="514350" indent="-514350">
              <a:buAutoNum type="arabicPeriod"/>
            </a:pPr>
            <a:endParaRPr lang="ru-RU" sz="280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B3B04BD-5C17-B924-0C05-DF7B42A5A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071AC0-83D1-F384-E783-A73613E03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948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6096000" y="2551599"/>
            <a:ext cx="49555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339E"/>
                </a:solidFill>
                <a:effectLst/>
                <a:latin typeface="Onest Black" pitchFamily="2" charset="0"/>
              </a:rPr>
              <a:t>Классный час</a:t>
            </a:r>
          </a:p>
          <a:p>
            <a:pPr algn="ctr"/>
            <a:r>
              <a:rPr lang="ru-RU" sz="3200" dirty="0">
                <a:solidFill>
                  <a:srgbClr val="00339E"/>
                </a:solidFill>
                <a:effectLst/>
                <a:latin typeface="Onest Black" pitchFamily="2" charset="0"/>
              </a:rPr>
              <a:t>«О гостеприимстве»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6339254" y="3767792"/>
            <a:ext cx="69142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effectLst/>
                <a:latin typeface="Onest Regular" pitchFamily="2" charset="0"/>
              </a:rPr>
              <a:t>Авдеева Ольга </a:t>
            </a:r>
            <a:r>
              <a:rPr lang="ru-RU" sz="2600" dirty="0" smtClean="0">
                <a:effectLst/>
                <a:latin typeface="Onest Regular" pitchFamily="2" charset="0"/>
              </a:rPr>
              <a:t>Ивановна, </a:t>
            </a:r>
            <a:r>
              <a:rPr lang="ru-RU" sz="2600" dirty="0" err="1" smtClean="0">
                <a:effectLst/>
                <a:latin typeface="Onest Regular" pitchFamily="2" charset="0"/>
              </a:rPr>
              <a:t>к.филол.н</a:t>
            </a:r>
            <a:r>
              <a:rPr lang="ru-RU" sz="2600" dirty="0" smtClean="0">
                <a:effectLst/>
                <a:latin typeface="Onest Regular" pitchFamily="2" charset="0"/>
              </a:rPr>
              <a:t>.</a:t>
            </a:r>
            <a:endParaRPr lang="ru-RU" sz="2600" dirty="0">
              <a:effectLst/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298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94BABE-D112-AB1F-1BA5-D086AFB11181}"/>
              </a:ext>
            </a:extLst>
          </p:cNvPr>
          <p:cNvSpPr txBox="1"/>
          <p:nvPr/>
        </p:nvSpPr>
        <p:spPr>
          <a:xfrm>
            <a:off x="632922" y="2514569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50E92-AABF-569E-03A6-12024E863398}"/>
              </a:ext>
            </a:extLst>
          </p:cNvPr>
          <p:cNvSpPr txBox="1"/>
          <p:nvPr/>
        </p:nvSpPr>
        <p:spPr>
          <a:xfrm>
            <a:off x="1259159" y="2676074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Добрый день! - (русск.) ‘добрых событий с в этот день’ – (адыг.) </a:t>
            </a:r>
            <a:r>
              <a:rPr lang="ru-RU" dirty="0" err="1">
                <a:effectLst/>
              </a:rPr>
              <a:t>Уимафэ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щIу</a:t>
            </a:r>
            <a:r>
              <a:rPr lang="ru-RU" dirty="0">
                <a:effectLst/>
              </a:rPr>
              <a:t>! – ‘Тебе доброго, счастливого дня!’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F150E-F7A0-0729-8156-0D1F09E15784}"/>
              </a:ext>
            </a:extLst>
          </p:cNvPr>
          <p:cNvSpPr txBox="1"/>
          <p:nvPr/>
        </p:nvSpPr>
        <p:spPr>
          <a:xfrm>
            <a:off x="6975989" y="2676074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Добрый вечер! - (русск.) ‘добрых событий в этот вечер’– (адыг.) </a:t>
            </a:r>
            <a:r>
              <a:rPr lang="ru-RU" dirty="0" err="1">
                <a:effectLst/>
              </a:rPr>
              <a:t>Уипчихьэ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щIу</a:t>
            </a:r>
            <a:r>
              <a:rPr lang="ru-RU" dirty="0">
                <a:effectLst/>
              </a:rPr>
              <a:t>! – ‘Тебе доброго, хорошего вечера!’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22BDF-2FF6-8F67-5D1A-69391BBD6545}"/>
              </a:ext>
            </a:extLst>
          </p:cNvPr>
          <p:cNvSpPr txBox="1"/>
          <p:nvPr/>
        </p:nvSpPr>
        <p:spPr>
          <a:xfrm>
            <a:off x="6260124" y="2517529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C8182E-C5B4-DCEF-552D-081A63714EAA}"/>
              </a:ext>
            </a:extLst>
          </p:cNvPr>
          <p:cNvSpPr txBox="1"/>
          <p:nvPr/>
        </p:nvSpPr>
        <p:spPr>
          <a:xfrm>
            <a:off x="632922" y="1143316"/>
            <a:ext cx="7662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О гостеприимстве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FA882F-51FB-B055-0361-51EE135A4D91}"/>
              </a:ext>
            </a:extLst>
          </p:cNvPr>
          <p:cNvSpPr txBox="1"/>
          <p:nvPr/>
        </p:nvSpPr>
        <p:spPr>
          <a:xfrm>
            <a:off x="634490" y="3845325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55CB2-40FB-0599-6DB3-A50E82F7D0D3}"/>
              </a:ext>
            </a:extLst>
          </p:cNvPr>
          <p:cNvSpPr txBox="1"/>
          <p:nvPr/>
        </p:nvSpPr>
        <p:spPr>
          <a:xfrm>
            <a:off x="643917" y="5287620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C5BB68-7908-F0C6-BD12-73525C831B1A}"/>
              </a:ext>
            </a:extLst>
          </p:cNvPr>
          <p:cNvSpPr txBox="1"/>
          <p:nvPr/>
        </p:nvSpPr>
        <p:spPr>
          <a:xfrm>
            <a:off x="6252265" y="389541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C7935F-60EA-7597-A6CB-017D7D8156EE}"/>
              </a:ext>
            </a:extLst>
          </p:cNvPr>
          <p:cNvSpPr txBox="1"/>
          <p:nvPr/>
        </p:nvSpPr>
        <p:spPr>
          <a:xfrm>
            <a:off x="6261695" y="5290586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86580C-DE74-DF60-3ED7-DC4696703A88}"/>
              </a:ext>
            </a:extLst>
          </p:cNvPr>
          <p:cNvSpPr txBox="1"/>
          <p:nvPr/>
        </p:nvSpPr>
        <p:spPr>
          <a:xfrm>
            <a:off x="1260730" y="4025680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Добро пожаловать! - (русск.) – (адыг.) </a:t>
            </a:r>
            <a:r>
              <a:rPr lang="ru-RU" dirty="0" err="1">
                <a:effectLst/>
              </a:rPr>
              <a:t>Къебляг</a:t>
            </a:r>
            <a:r>
              <a:rPr lang="ru-RU" dirty="0">
                <a:effectLst/>
              </a:rPr>
              <a:t> – Будь к нам близок!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8FEE38-5773-4B75-605C-5544C6F2509B}"/>
              </a:ext>
            </a:extLst>
          </p:cNvPr>
          <p:cNvSpPr txBox="1"/>
          <p:nvPr/>
        </p:nvSpPr>
        <p:spPr>
          <a:xfrm>
            <a:off x="1270157" y="5467982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Гостиная – место приёма гостей. На Кавказе – кунацкая. - (адыг.) </a:t>
            </a:r>
            <a:r>
              <a:rPr lang="ru-RU" dirty="0" err="1">
                <a:effectLst/>
              </a:rPr>
              <a:t>ХьакIэщ</a:t>
            </a:r>
            <a:r>
              <a:rPr lang="ru-RU" dirty="0">
                <a:effectLst/>
              </a:rPr>
              <a:t> – Там, где гости!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0C74BC-607A-682C-DFCF-4905AC66D853}"/>
              </a:ext>
            </a:extLst>
          </p:cNvPr>
          <p:cNvSpPr txBox="1"/>
          <p:nvPr/>
        </p:nvSpPr>
        <p:spPr>
          <a:xfrm>
            <a:off x="6956091" y="4036675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Милости просим - (русск.) – (адыг.) </a:t>
            </a:r>
            <a:r>
              <a:rPr lang="ru-RU" dirty="0" err="1">
                <a:effectLst/>
              </a:rPr>
              <a:t>ТыолъэIу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укъеблэгъэнэу</a:t>
            </a:r>
            <a:r>
              <a:rPr lang="ru-RU" dirty="0">
                <a:effectLst/>
              </a:rPr>
              <a:t> – Мы просим тебя зайти к нам!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236C69-F050-8529-43A8-D08ED7FBC736}"/>
              </a:ext>
            </a:extLst>
          </p:cNvPr>
          <p:cNvSpPr txBox="1"/>
          <p:nvPr/>
        </p:nvSpPr>
        <p:spPr>
          <a:xfrm>
            <a:off x="6976515" y="5471119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Хлебосольство - (русск.) - (адыг.) </a:t>
            </a:r>
            <a:r>
              <a:rPr lang="ru-RU" dirty="0" err="1">
                <a:effectLst/>
              </a:rPr>
              <a:t>Гухьалэлыныгъ</a:t>
            </a:r>
            <a:r>
              <a:rPr lang="ru-RU" dirty="0">
                <a:effectLst/>
              </a:rPr>
              <a:t> – То, что на сердце, добросердечность</a:t>
            </a:r>
          </a:p>
        </p:txBody>
      </p:sp>
    </p:spTree>
    <p:extLst>
      <p:ext uri="{BB962C8B-B14F-4D97-AF65-F5344CB8AC3E}">
        <p14:creationId xmlns:p14="http://schemas.microsoft.com/office/powerpoint/2010/main" val="3239609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98E2B-18C9-BF17-E382-7B49F1FFC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310C57-6CB5-E297-6CC3-5191957CA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1A3972-769C-E916-75C6-1AA077598556}"/>
              </a:ext>
            </a:extLst>
          </p:cNvPr>
          <p:cNvSpPr txBox="1"/>
          <p:nvPr/>
        </p:nvSpPr>
        <p:spPr>
          <a:xfrm>
            <a:off x="632922" y="2514569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DA2DE0-910F-12D4-63D2-D35CE41AC0C0}"/>
              </a:ext>
            </a:extLst>
          </p:cNvPr>
          <p:cNvSpPr txBox="1"/>
          <p:nvPr/>
        </p:nvSpPr>
        <p:spPr>
          <a:xfrm>
            <a:off x="1259159" y="2676074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Приятного аппетита - (русск.) - (адыг.) </a:t>
            </a:r>
            <a:r>
              <a:rPr lang="ru-RU" dirty="0" err="1">
                <a:effectLst/>
              </a:rPr>
              <a:t>Гухахъоу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ошх</a:t>
            </a:r>
            <a:r>
              <a:rPr lang="ru-RU" dirty="0">
                <a:effectLst/>
              </a:rPr>
              <a:t> – ‘Чтобы от еды на сердце становилось больше хорошего, чтобы была польза от еды’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5CCF3B-E94A-E957-0B96-A5B4A53E5B5F}"/>
              </a:ext>
            </a:extLst>
          </p:cNvPr>
          <p:cNvSpPr txBox="1"/>
          <p:nvPr/>
        </p:nvSpPr>
        <p:spPr>
          <a:xfrm>
            <a:off x="6975989" y="2676074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Подарки - (русск.) - (адыг.) </a:t>
            </a:r>
            <a:r>
              <a:rPr lang="ru-RU" dirty="0" err="1">
                <a:effectLst/>
              </a:rPr>
              <a:t>Шыухьафтын</a:t>
            </a:r>
            <a:r>
              <a:rPr lang="ru-RU" dirty="0">
                <a:effectLst/>
              </a:rPr>
              <a:t> – ‘Дар от сердца’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3C9A4E-EA0B-A506-4FA3-2B66D668593A}"/>
              </a:ext>
            </a:extLst>
          </p:cNvPr>
          <p:cNvSpPr txBox="1"/>
          <p:nvPr/>
        </p:nvSpPr>
        <p:spPr>
          <a:xfrm>
            <a:off x="6260124" y="2517529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16BF86-6D8F-440D-AC74-D22CAFDC2DC4}"/>
              </a:ext>
            </a:extLst>
          </p:cNvPr>
          <p:cNvSpPr txBox="1"/>
          <p:nvPr/>
        </p:nvSpPr>
        <p:spPr>
          <a:xfrm>
            <a:off x="632922" y="1143316"/>
            <a:ext cx="7662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О гостеприимстве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523C15-94A5-37E8-AF55-8DDBE8AB5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AC8351-3B3B-D632-AAFF-EC84CC11F5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F5ED85B-E91E-9A18-1BE6-4A43A5001CC4}"/>
              </a:ext>
            </a:extLst>
          </p:cNvPr>
          <p:cNvSpPr txBox="1"/>
          <p:nvPr/>
        </p:nvSpPr>
        <p:spPr>
          <a:xfrm>
            <a:off x="634490" y="3845325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0B7288-71B8-C530-0224-98E1C60CDFE5}"/>
              </a:ext>
            </a:extLst>
          </p:cNvPr>
          <p:cNvSpPr txBox="1"/>
          <p:nvPr/>
        </p:nvSpPr>
        <p:spPr>
          <a:xfrm>
            <a:off x="643917" y="5287620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A46FD9-6F69-934A-E17A-0157F7038D11}"/>
              </a:ext>
            </a:extLst>
          </p:cNvPr>
          <p:cNvSpPr txBox="1"/>
          <p:nvPr/>
        </p:nvSpPr>
        <p:spPr>
          <a:xfrm>
            <a:off x="6252265" y="389541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1F9073-C1D5-03CE-9EF1-358939D7811E}"/>
              </a:ext>
            </a:extLst>
          </p:cNvPr>
          <p:cNvSpPr txBox="1"/>
          <p:nvPr/>
        </p:nvSpPr>
        <p:spPr>
          <a:xfrm>
            <a:off x="6261695" y="5290586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940CD0-EB09-67C4-DC35-12B9B5962AFE}"/>
              </a:ext>
            </a:extLst>
          </p:cNvPr>
          <p:cNvSpPr txBox="1"/>
          <p:nvPr/>
        </p:nvSpPr>
        <p:spPr>
          <a:xfrm>
            <a:off x="1260730" y="4025680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Спасибо - (русск.) - (адыг.) </a:t>
            </a:r>
            <a:r>
              <a:rPr lang="ru-RU" dirty="0" err="1">
                <a:effectLst/>
              </a:rPr>
              <a:t>Тхьауегъэпсэу</a:t>
            </a:r>
            <a:r>
              <a:rPr lang="ru-RU" dirty="0">
                <a:effectLst/>
              </a:rPr>
              <a:t> - ‘Чтобы Бог дал тебе жизни и здоровья’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EF57C2-EBCD-AC67-979D-2B6FC625B47C}"/>
              </a:ext>
            </a:extLst>
          </p:cNvPr>
          <p:cNvSpPr txBox="1"/>
          <p:nvPr/>
        </p:nvSpPr>
        <p:spPr>
          <a:xfrm>
            <a:off x="1270157" y="5467982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Доброго пути - (русск.) - (адыг.) </a:t>
            </a:r>
            <a:r>
              <a:rPr lang="ru-RU" dirty="0" err="1">
                <a:effectLst/>
              </a:rPr>
              <a:t>Гъогу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маф</a:t>
            </a:r>
            <a:r>
              <a:rPr lang="ru-RU" dirty="0">
                <a:effectLst/>
              </a:rPr>
              <a:t>! – ‘Счастливой дороги!’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8090C0-4CFC-F33E-D8F4-E9531B002058}"/>
              </a:ext>
            </a:extLst>
          </p:cNvPr>
          <p:cNvSpPr txBox="1"/>
          <p:nvPr/>
        </p:nvSpPr>
        <p:spPr>
          <a:xfrm>
            <a:off x="6956091" y="4036675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Оказывать внимание - (русск.) - (адыг.) </a:t>
            </a:r>
            <a:r>
              <a:rPr lang="ru-RU" dirty="0" err="1">
                <a:effectLst/>
              </a:rPr>
              <a:t>НаIэ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тегъэтын</a:t>
            </a:r>
            <a:r>
              <a:rPr lang="ru-RU" dirty="0">
                <a:effectLst/>
              </a:rPr>
              <a:t> - ‘Не выпускать из поля зрения’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F3C4E9-A88B-F379-E155-D3B3B0242F34}"/>
              </a:ext>
            </a:extLst>
          </p:cNvPr>
          <p:cNvSpPr txBox="1"/>
          <p:nvPr/>
        </p:nvSpPr>
        <p:spPr>
          <a:xfrm>
            <a:off x="6976515" y="5471119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Спасибо, что приходили - (русск.) - (адыг.) </a:t>
            </a:r>
            <a:r>
              <a:rPr lang="ru-RU" dirty="0" err="1">
                <a:effectLst/>
              </a:rPr>
              <a:t>Тхьашьуегъэпсэу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шъукъызэрэкIуагъэмкIэ</a:t>
            </a:r>
            <a:r>
              <a:rPr lang="ru-RU" dirty="0">
                <a:effectLst/>
              </a:rPr>
              <a:t> – ‘Дай Бог вам здоровья и жизни, что вы пришли!’</a:t>
            </a:r>
          </a:p>
        </p:txBody>
      </p:sp>
    </p:spTree>
    <p:extLst>
      <p:ext uri="{BB962C8B-B14F-4D97-AF65-F5344CB8AC3E}">
        <p14:creationId xmlns:p14="http://schemas.microsoft.com/office/powerpoint/2010/main" val="3028291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7EECF-BE38-933B-8036-68E935BF8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51BDA0-1EC3-B0C0-5362-02C7D56C1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E950A4-105D-A65B-5C0F-A02823F00920}"/>
              </a:ext>
            </a:extLst>
          </p:cNvPr>
          <p:cNvSpPr txBox="1"/>
          <p:nvPr/>
        </p:nvSpPr>
        <p:spPr>
          <a:xfrm>
            <a:off x="6096000" y="1971912"/>
            <a:ext cx="49555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339E"/>
                </a:solidFill>
                <a:effectLst/>
                <a:latin typeface="Onest Black" pitchFamily="2" charset="0"/>
              </a:rPr>
              <a:t>Национальный корпус русского языка </a:t>
            </a:r>
          </a:p>
          <a:p>
            <a:pPr algn="ctr"/>
            <a:r>
              <a:rPr lang="ru-RU" sz="3200" dirty="0">
                <a:solidFill>
                  <a:srgbClr val="00339E"/>
                </a:solidFill>
                <a:effectLst/>
                <a:latin typeface="Onest Black" pitchFamily="2" charset="0"/>
              </a:rPr>
              <a:t>и искусственный интеллект в школе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DD3CC0-702D-4702-76E7-0C1CAF568A90}"/>
              </a:ext>
            </a:extLst>
          </p:cNvPr>
          <p:cNvSpPr txBox="1"/>
          <p:nvPr/>
        </p:nvSpPr>
        <p:spPr>
          <a:xfrm>
            <a:off x="6096000" y="4484229"/>
            <a:ext cx="67332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effectLst/>
                <a:latin typeface="Onest Regular" pitchFamily="2" charset="0"/>
              </a:rPr>
              <a:t>Шаповалов </a:t>
            </a:r>
            <a:r>
              <a:rPr lang="ru-RU" sz="2600" dirty="0">
                <a:effectLst/>
                <a:latin typeface="Onest Regular" pitchFamily="2" charset="0"/>
              </a:rPr>
              <a:t>Михаил </a:t>
            </a:r>
            <a:r>
              <a:rPr lang="ru-RU" sz="2600" dirty="0" smtClean="0">
                <a:effectLst/>
                <a:latin typeface="Onest Regular" pitchFamily="2" charset="0"/>
              </a:rPr>
              <a:t>Иванович, </a:t>
            </a:r>
            <a:r>
              <a:rPr lang="ru-RU" sz="2600" dirty="0" err="1" smtClean="0">
                <a:effectLst/>
                <a:latin typeface="Onest Regular" pitchFamily="2" charset="0"/>
              </a:rPr>
              <a:t>к.тех.н</a:t>
            </a:r>
            <a:r>
              <a:rPr lang="ru-RU" sz="2600" dirty="0" smtClean="0">
                <a:effectLst/>
                <a:latin typeface="Onest Regular" pitchFamily="2" charset="0"/>
              </a:rPr>
              <a:t>.</a:t>
            </a:r>
            <a:endParaRPr lang="ru-RU" sz="2600" dirty="0">
              <a:effectLst/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9675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D0381-4B32-A563-3708-B38F8572C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95E164-248F-8909-0EBB-9486DB376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396492-7D2B-0A60-1CBE-BC87C92D821B}"/>
              </a:ext>
            </a:extLst>
          </p:cNvPr>
          <p:cNvSpPr txBox="1"/>
          <p:nvPr/>
        </p:nvSpPr>
        <p:spPr>
          <a:xfrm>
            <a:off x="632922" y="2514569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FC24E8-7431-61A4-EAA0-16D8EA79C903}"/>
              </a:ext>
            </a:extLst>
          </p:cNvPr>
          <p:cNvSpPr txBox="1"/>
          <p:nvPr/>
        </p:nvSpPr>
        <p:spPr>
          <a:xfrm>
            <a:off x="1259159" y="2676074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Лилибжь (русск.) - (адыг. </a:t>
            </a:r>
            <a:r>
              <a:rPr lang="ru-RU" dirty="0" err="1">
                <a:effectLst/>
              </a:rPr>
              <a:t>лылыбжь</a:t>
            </a:r>
            <a:r>
              <a:rPr lang="ru-RU" dirty="0">
                <a:effectLst/>
              </a:rPr>
              <a:t>) – ‘1) мясо в своём соку, жаркое…; 2) жареное мясо без сока’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FA5099-6160-F77E-8011-0085A1676ADC}"/>
              </a:ext>
            </a:extLst>
          </p:cNvPr>
          <p:cNvSpPr txBox="1"/>
          <p:nvPr/>
        </p:nvSpPr>
        <p:spPr>
          <a:xfrm>
            <a:off x="6975989" y="2676074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Лищипс (русск.) - (адыг. </a:t>
            </a:r>
            <a:r>
              <a:rPr lang="ru-RU" dirty="0" err="1">
                <a:effectLst/>
              </a:rPr>
              <a:t>лыщыпс</a:t>
            </a:r>
            <a:r>
              <a:rPr lang="ru-RU" dirty="0">
                <a:effectLst/>
              </a:rPr>
              <a:t>) – ‘мясной соус’ с курицей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42D155-F486-3973-1234-1336308EAB23}"/>
              </a:ext>
            </a:extLst>
          </p:cNvPr>
          <p:cNvSpPr txBox="1"/>
          <p:nvPr/>
        </p:nvSpPr>
        <p:spPr>
          <a:xfrm>
            <a:off x="6260124" y="2517529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D13083-11E7-FCF8-174B-DCA86840BFF7}"/>
              </a:ext>
            </a:extLst>
          </p:cNvPr>
          <p:cNvSpPr txBox="1"/>
          <p:nvPr/>
        </p:nvSpPr>
        <p:spPr>
          <a:xfrm>
            <a:off x="632922" y="1143316"/>
            <a:ext cx="7662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Традиционная адыгейская кухня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C0E787-05F8-4727-346D-8D89428A0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61C4A7-75E9-510C-CDA0-91CF122028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9DAA2D-8365-B3B5-FAF9-4952B917FE2F}"/>
              </a:ext>
            </a:extLst>
          </p:cNvPr>
          <p:cNvSpPr txBox="1"/>
          <p:nvPr/>
        </p:nvSpPr>
        <p:spPr>
          <a:xfrm>
            <a:off x="634490" y="3845325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17582-A5F3-4D9F-F3EC-BE7A67795FDA}"/>
              </a:ext>
            </a:extLst>
          </p:cNvPr>
          <p:cNvSpPr txBox="1"/>
          <p:nvPr/>
        </p:nvSpPr>
        <p:spPr>
          <a:xfrm>
            <a:off x="643917" y="5287620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AE1B7B-FF1E-8373-2A6A-813F9D996544}"/>
              </a:ext>
            </a:extLst>
          </p:cNvPr>
          <p:cNvSpPr txBox="1"/>
          <p:nvPr/>
        </p:nvSpPr>
        <p:spPr>
          <a:xfrm>
            <a:off x="6252265" y="389541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45A9FD-8A84-1281-BFE5-2BB388610684}"/>
              </a:ext>
            </a:extLst>
          </p:cNvPr>
          <p:cNvSpPr txBox="1"/>
          <p:nvPr/>
        </p:nvSpPr>
        <p:spPr>
          <a:xfrm>
            <a:off x="1260730" y="4025680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Паста (</a:t>
            </a:r>
            <a:r>
              <a:rPr lang="ru-RU" dirty="0" err="1">
                <a:effectLst/>
              </a:rPr>
              <a:t>пастэ</a:t>
            </a:r>
            <a:r>
              <a:rPr lang="ru-RU" dirty="0">
                <a:effectLst/>
              </a:rPr>
              <a:t>) (русск.) - (адыг. </a:t>
            </a:r>
            <a:r>
              <a:rPr lang="ru-RU" dirty="0" smtClean="0">
                <a:effectLst/>
              </a:rPr>
              <a:t>п</a:t>
            </a:r>
            <a:r>
              <a:rPr lang="en-US" dirty="0" smtClean="0">
                <a:effectLst/>
              </a:rPr>
              <a:t>I</a:t>
            </a:r>
            <a:r>
              <a:rPr lang="ru-RU" dirty="0" err="1" smtClean="0">
                <a:effectLst/>
              </a:rPr>
              <a:t>астэ</a:t>
            </a:r>
            <a:r>
              <a:rPr lang="ru-RU" dirty="0">
                <a:effectLst/>
              </a:rPr>
              <a:t>) – ‘плотно сваренная каша из дроблёной белой кукурузы или из пшена, нарезанная кусками’, заменяет хлеб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277DE3-9164-D64A-B8C6-70F09D014FF7}"/>
              </a:ext>
            </a:extLst>
          </p:cNvPr>
          <p:cNvSpPr txBox="1"/>
          <p:nvPr/>
        </p:nvSpPr>
        <p:spPr>
          <a:xfrm>
            <a:off x="1270157" y="5467982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Десерт: Щелям, </a:t>
            </a:r>
            <a:r>
              <a:rPr lang="ru-RU" dirty="0" err="1">
                <a:effectLst/>
              </a:rPr>
              <a:t>халюж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гуубат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курамбий</a:t>
            </a:r>
            <a:r>
              <a:rPr lang="ru-RU" dirty="0">
                <a:effectLst/>
              </a:rPr>
              <a:t> и </a:t>
            </a:r>
            <a:r>
              <a:rPr lang="ru-RU" dirty="0" err="1">
                <a:effectLst/>
              </a:rPr>
              <a:t>пэлкау</a:t>
            </a:r>
            <a:r>
              <a:rPr lang="ru-RU" dirty="0">
                <a:effectLst/>
              </a:rPr>
              <a:t> (адыг. </a:t>
            </a:r>
            <a:r>
              <a:rPr lang="ru-RU" dirty="0" err="1">
                <a:effectLst/>
              </a:rPr>
              <a:t>пэлкъау</a:t>
            </a:r>
            <a:r>
              <a:rPr lang="ru-RU" dirty="0">
                <a:effectLst/>
              </a:rPr>
              <a:t>) с адыгейским чаем, обычным чаем или кофе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DEA2AC-3E17-30E0-59F4-750E0D7D6AF0}"/>
              </a:ext>
            </a:extLst>
          </p:cNvPr>
          <p:cNvSpPr txBox="1"/>
          <p:nvPr/>
        </p:nvSpPr>
        <p:spPr>
          <a:xfrm>
            <a:off x="6956091" y="4036675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Тхачет </a:t>
            </a:r>
            <a:r>
              <a:rPr lang="ru-RU" dirty="0" err="1">
                <a:effectLst/>
              </a:rPr>
              <a:t>гэжуаг</a:t>
            </a:r>
            <a:r>
              <a:rPr lang="ru-RU" dirty="0">
                <a:effectLst/>
              </a:rPr>
              <a:t> (русск.) (адыг. </a:t>
            </a:r>
            <a:r>
              <a:rPr lang="ru-RU" dirty="0" err="1">
                <a:effectLst/>
              </a:rPr>
              <a:t>тхьачэт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гъэжъуагъ</a:t>
            </a:r>
            <a:r>
              <a:rPr lang="ru-RU" dirty="0">
                <a:effectLst/>
              </a:rPr>
              <a:t>) – ‘ варёная индейка, обмазанная тертым чесноком</a:t>
            </a:r>
          </a:p>
        </p:txBody>
      </p:sp>
    </p:spTree>
    <p:extLst>
      <p:ext uri="{BB962C8B-B14F-4D97-AF65-F5344CB8AC3E}">
        <p14:creationId xmlns:p14="http://schemas.microsoft.com/office/powerpoint/2010/main" val="922124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5877419" y="1757771"/>
            <a:ext cx="58269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339E"/>
                </a:solidFill>
                <a:effectLst/>
                <a:latin typeface="Onest Black" pitchFamily="2" charset="0"/>
              </a:rPr>
              <a:t>ПРОЕКТНАЯ ДЕЯТЕЛЬНОСТЬ: ОТ ЯЗЫКА К ПРОФЕССИИ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6857686" y="4492281"/>
            <a:ext cx="42140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effectLst/>
                <a:latin typeface="Onest Regular" pitchFamily="2" charset="0"/>
              </a:rPr>
              <a:t>Сергеев Виктор Сергеевич</a:t>
            </a:r>
            <a:endParaRPr lang="ru-RU" sz="2600" dirty="0">
              <a:solidFill>
                <a:schemeClr val="tx1">
                  <a:lumMod val="95000"/>
                  <a:lumOff val="5000"/>
                </a:schemeClr>
              </a:solidFill>
              <a:latin typeface="Onest Regular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B4D225-B954-A357-9FEA-23AFD082067E}"/>
              </a:ext>
            </a:extLst>
          </p:cNvPr>
          <p:cNvSpPr txBox="1"/>
          <p:nvPr/>
        </p:nvSpPr>
        <p:spPr>
          <a:xfrm>
            <a:off x="5703566" y="3125026"/>
            <a:ext cx="61746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Метапредметный подход к обучению русскому языку как инструмент профориентации</a:t>
            </a:r>
          </a:p>
        </p:txBody>
      </p:sp>
    </p:spTree>
    <p:extLst>
      <p:ext uri="{BB962C8B-B14F-4D97-AF65-F5344CB8AC3E}">
        <p14:creationId xmlns:p14="http://schemas.microsoft.com/office/powerpoint/2010/main" val="3399095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AC8182E-C5B4-DCEF-552D-081A63714EAA}"/>
              </a:ext>
            </a:extLst>
          </p:cNvPr>
          <p:cNvSpPr txBox="1"/>
          <p:nvPr/>
        </p:nvSpPr>
        <p:spPr>
          <a:xfrm>
            <a:off x="632922" y="1237586"/>
            <a:ext cx="72217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339E"/>
                </a:solidFill>
                <a:latin typeface="Onest Black" pitchFamily="2" charset="0"/>
              </a:rPr>
              <a:t>НАЗВАНИЯ ПРОФЕССИЙ НА ЯЗЫКАХ НАРОДОВ РФ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555F2A94-9DB3-CC2B-E411-AD4CCA3148B4}"/>
              </a:ext>
            </a:extLst>
          </p:cNvPr>
          <p:cNvGraphicFramePr>
            <a:graphicFrameLocks noGrp="1"/>
          </p:cNvGraphicFramePr>
          <p:nvPr/>
        </p:nvGraphicFramePr>
        <p:xfrm>
          <a:off x="632922" y="1786984"/>
          <a:ext cx="7386368" cy="48537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46592">
                  <a:extLst>
                    <a:ext uri="{9D8B030D-6E8A-4147-A177-3AD203B41FA5}">
                      <a16:colId xmlns:a16="http://schemas.microsoft.com/office/drawing/2014/main" val="1805973317"/>
                    </a:ext>
                  </a:extLst>
                </a:gridCol>
                <a:gridCol w="1846592">
                  <a:extLst>
                    <a:ext uri="{9D8B030D-6E8A-4147-A177-3AD203B41FA5}">
                      <a16:colId xmlns:a16="http://schemas.microsoft.com/office/drawing/2014/main" val="2658122744"/>
                    </a:ext>
                  </a:extLst>
                </a:gridCol>
                <a:gridCol w="1846592">
                  <a:extLst>
                    <a:ext uri="{9D8B030D-6E8A-4147-A177-3AD203B41FA5}">
                      <a16:colId xmlns:a16="http://schemas.microsoft.com/office/drawing/2014/main" val="2167914540"/>
                    </a:ext>
                  </a:extLst>
                </a:gridCol>
                <a:gridCol w="1846592">
                  <a:extLst>
                    <a:ext uri="{9D8B030D-6E8A-4147-A177-3AD203B41FA5}">
                      <a16:colId xmlns:a16="http://schemas.microsoft.com/office/drawing/2014/main" val="1626438795"/>
                    </a:ext>
                  </a:extLst>
                </a:gridCol>
              </a:tblGrid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b="1" kern="100" dirty="0">
                          <a:effectLst/>
                          <a:latin typeface="Onest Regular"/>
                        </a:rPr>
                        <a:t>Русский</a:t>
                      </a:r>
                      <a:endParaRPr lang="ru-RU" sz="1600" b="1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b="1" kern="100">
                          <a:effectLst/>
                          <a:latin typeface="Onest Regular"/>
                        </a:rPr>
                        <a:t>Чеченский</a:t>
                      </a:r>
                      <a:endParaRPr lang="ru-RU" sz="1600" b="1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b="1" kern="100">
                          <a:effectLst/>
                          <a:latin typeface="Onest Regular"/>
                        </a:rPr>
                        <a:t>Чувашский</a:t>
                      </a:r>
                      <a:endParaRPr lang="ru-RU" sz="1600" b="1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b="1" kern="100" dirty="0">
                          <a:effectLst/>
                          <a:latin typeface="Onest Regular"/>
                        </a:rPr>
                        <a:t>Хакасский</a:t>
                      </a:r>
                      <a:endParaRPr lang="ru-RU" sz="1600" b="1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2384344915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 dirty="0">
                          <a:effectLst/>
                          <a:latin typeface="Onest Regular"/>
                        </a:rPr>
                        <a:t>Учитель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Хьехархо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В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ĕ</a:t>
                      </a:r>
                      <a:r>
                        <a:rPr lang="ru-RU" sz="1600" kern="100">
                          <a:effectLst/>
                          <a:latin typeface="Onest Regular"/>
                        </a:rPr>
                        <a:t>рентекен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 dirty="0">
                          <a:effectLst/>
                          <a:latin typeface="Onest Regular"/>
                        </a:rPr>
                        <a:t>Угретч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187761450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Врач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Лоьрхо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Тухт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ă</a:t>
                      </a:r>
                      <a:r>
                        <a:rPr lang="ru-RU" sz="1600" kern="100">
                          <a:effectLst/>
                          <a:latin typeface="Onest Regular"/>
                        </a:rPr>
                        <a:t>р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 dirty="0">
                          <a:effectLst/>
                          <a:latin typeface="Onest Regular"/>
                        </a:rPr>
                        <a:t>Имҷ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852700371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Пастух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r>
                        <a:rPr lang="ru-RU" sz="1600" kern="100" dirty="0">
                          <a:effectLst/>
                          <a:latin typeface="Onest Regular"/>
                        </a:rPr>
                        <a:t>ахархо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К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ĕ</a:t>
                      </a:r>
                      <a:r>
                        <a:rPr lang="ru-RU" sz="1600" kern="100">
                          <a:effectLst/>
                          <a:latin typeface="Onest Regular"/>
                        </a:rPr>
                        <a:t>т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ÿç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Хадарҷы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6279593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Кузнец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 dirty="0">
                          <a:effectLst/>
                          <a:latin typeface="Onest Regular"/>
                        </a:rPr>
                        <a:t>Пхьар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Тим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ĕ</a:t>
                      </a:r>
                      <a:r>
                        <a:rPr lang="ru-RU" sz="1600" kern="100">
                          <a:effectLst/>
                          <a:latin typeface="Onest Regular"/>
                        </a:rPr>
                        <a:t>р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ç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 dirty="0">
                          <a:effectLst/>
                          <a:latin typeface="Onest Regular"/>
                        </a:rPr>
                        <a:t>Тим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r>
                        <a:rPr lang="ru-RU" sz="1600" kern="100" dirty="0">
                          <a:effectLst/>
                          <a:latin typeface="Onest Regular"/>
                        </a:rPr>
                        <a:t>р узы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3839487391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Строитель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 dirty="0">
                          <a:effectLst/>
                          <a:latin typeface="Onest Regular"/>
                        </a:rPr>
                        <a:t>Г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r>
                        <a:rPr lang="ru-RU" sz="1600" kern="100" dirty="0">
                          <a:effectLst/>
                          <a:latin typeface="Onest Regular"/>
                        </a:rPr>
                        <a:t>ишлошъярхо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Onest Regular"/>
                        </a:rPr>
                        <a:t>Ç</a:t>
                      </a:r>
                      <a:r>
                        <a:rPr lang="ru-RU" sz="1600" kern="100">
                          <a:effectLst/>
                          <a:latin typeface="Onest Regular"/>
                        </a:rPr>
                        <a:t>урт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çă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 dirty="0">
                          <a:effectLst/>
                          <a:latin typeface="Onest Regular"/>
                        </a:rPr>
                        <a:t>Тура пӱд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r>
                        <a:rPr lang="ru-RU" sz="1600" kern="100" dirty="0">
                          <a:effectLst/>
                          <a:latin typeface="Onest Regular"/>
                        </a:rPr>
                        <a:t>р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r>
                        <a:rPr lang="ru-RU" sz="1600" kern="100" dirty="0">
                          <a:effectLst/>
                          <a:latin typeface="Onest Regular"/>
                        </a:rPr>
                        <a:t>гҷ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1105792498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Продавец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Йохкархо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Суту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çă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Садығҷы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860367185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Программист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Программист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Программист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Программист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536520981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Шофёр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Шофёр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Водитель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 dirty="0">
                          <a:effectLst/>
                          <a:latin typeface="Onest Regular"/>
                        </a:rPr>
                        <a:t>Чӧрг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r>
                        <a:rPr lang="ru-RU" sz="1600" kern="100" dirty="0">
                          <a:effectLst/>
                          <a:latin typeface="Onest Regular"/>
                        </a:rPr>
                        <a:t>сч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945599597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Охотник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Таллархо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Сунар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çă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Аңҷы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1453167278"/>
                  </a:ext>
                </a:extLst>
              </a:tr>
              <a:tr h="434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Писатель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>
                          <a:effectLst/>
                          <a:latin typeface="Onest Regular"/>
                        </a:rPr>
                        <a:t>Яздархо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Onest Regular"/>
                        </a:rPr>
                        <a:t>Ç</a:t>
                      </a:r>
                      <a:r>
                        <a:rPr lang="ru-RU" sz="1600" kern="100">
                          <a:effectLst/>
                          <a:latin typeface="Onest Regular"/>
                        </a:rPr>
                        <a:t>ырав</a:t>
                      </a:r>
                      <a:r>
                        <a:rPr lang="en-US" sz="1600" kern="100">
                          <a:effectLst/>
                          <a:latin typeface="Onest Regular"/>
                        </a:rPr>
                        <a:t>çă</a:t>
                      </a:r>
                      <a:endParaRPr lang="ru-RU" sz="1600" kern="10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600" kern="100" dirty="0">
                          <a:effectLst/>
                          <a:latin typeface="Onest Regular"/>
                        </a:rPr>
                        <a:t>П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r>
                        <a:rPr lang="ru-RU" sz="1600" kern="100" dirty="0">
                          <a:effectLst/>
                          <a:latin typeface="Onest Regular"/>
                        </a:rPr>
                        <a:t>ч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r>
                        <a:rPr lang="ru-RU" sz="1600" kern="100" dirty="0">
                          <a:effectLst/>
                          <a:latin typeface="Onest Regular"/>
                        </a:rPr>
                        <a:t>кч</a:t>
                      </a:r>
                      <a:r>
                        <a:rPr lang="en-US" sz="1600" kern="100" dirty="0">
                          <a:effectLst/>
                          <a:latin typeface="Onest Regular"/>
                        </a:rPr>
                        <a:t>i</a:t>
                      </a:r>
                      <a:endParaRPr lang="ru-RU" sz="1600" kern="100" dirty="0">
                        <a:effectLst/>
                        <a:latin typeface="Onest Regular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006" marR="120006" marT="90163" marB="90163" anchor="ctr"/>
                </a:tc>
                <a:extLst>
                  <a:ext uri="{0D108BD9-81ED-4DB2-BD59-A6C34878D82A}">
                    <a16:rowId xmlns:a16="http://schemas.microsoft.com/office/drawing/2014/main" val="4180217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431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94BABE-D112-AB1F-1BA5-D086AFB11181}"/>
              </a:ext>
            </a:extLst>
          </p:cNvPr>
          <p:cNvSpPr txBox="1"/>
          <p:nvPr/>
        </p:nvSpPr>
        <p:spPr>
          <a:xfrm>
            <a:off x="632922" y="1863970"/>
            <a:ext cx="7474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50E92-AABF-569E-03A6-12024E863398}"/>
              </a:ext>
            </a:extLst>
          </p:cNvPr>
          <p:cNvSpPr txBox="1"/>
          <p:nvPr/>
        </p:nvSpPr>
        <p:spPr>
          <a:xfrm>
            <a:off x="1259159" y="1793632"/>
            <a:ext cx="44532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/>
              </a:rPr>
              <a:t>Проанализировать закономерности</a:t>
            </a:r>
          </a:p>
          <a:p>
            <a:pPr algn="just"/>
            <a:r>
              <a:rPr lang="ru-RU" dirty="0" smtClean="0"/>
              <a:t>Названия некоторых современных профессий, </a:t>
            </a:r>
            <a:r>
              <a:rPr lang="ru-RU" dirty="0"/>
              <a:t>такие как "программист", практически идентичны во всех четырех языках. С другой стороны, традиционные профессии, такие как "кузнец" или "охотник", имеют исконные названия в каждом из языков, отражающие глубокие культурные корни.</a:t>
            </a:r>
            <a:endParaRPr lang="ru-RU" dirty="0">
              <a:latin typeface="Onest Regular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F150E-F7A0-0729-8156-0D1F09E15784}"/>
              </a:ext>
            </a:extLst>
          </p:cNvPr>
          <p:cNvSpPr txBox="1"/>
          <p:nvPr/>
        </p:nvSpPr>
        <p:spPr>
          <a:xfrm>
            <a:off x="6975989" y="2921168"/>
            <a:ext cx="44576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/>
              </a:rPr>
              <a:t>Изучить фонетические особенности</a:t>
            </a:r>
          </a:p>
          <a:p>
            <a:pPr algn="just"/>
            <a:r>
              <a:rPr lang="ru-RU" dirty="0"/>
              <a:t>Чеченский язык характеризуется частым использованием согласных и специфических гортанных звуков. Чувашский выделяется особыми гласными, а хакасский — гармонией гласных и специфическими согласными.</a:t>
            </a:r>
            <a:endParaRPr lang="ru-RU" dirty="0">
              <a:latin typeface="Onest Regular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22BDF-2FF6-8F67-5D1A-69391BBD6545}"/>
              </a:ext>
            </a:extLst>
          </p:cNvPr>
          <p:cNvSpPr txBox="1"/>
          <p:nvPr/>
        </p:nvSpPr>
        <p:spPr>
          <a:xfrm>
            <a:off x="6260124" y="283804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C8182E-C5B4-DCEF-552D-081A63714EAA}"/>
              </a:ext>
            </a:extLst>
          </p:cNvPr>
          <p:cNvSpPr txBox="1"/>
          <p:nvPr/>
        </p:nvSpPr>
        <p:spPr>
          <a:xfrm>
            <a:off x="632922" y="1237586"/>
            <a:ext cx="4238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ВАРИАНТЫ ЗАДАНИЙ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B2630E-710A-6665-8BA2-01D97D3AE794}"/>
              </a:ext>
            </a:extLst>
          </p:cNvPr>
          <p:cNvSpPr txBox="1"/>
          <p:nvPr/>
        </p:nvSpPr>
        <p:spPr>
          <a:xfrm>
            <a:off x="632922" y="4583161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6C7C9D-11A8-ECE1-286F-717F379A604B}"/>
              </a:ext>
            </a:extLst>
          </p:cNvPr>
          <p:cNvSpPr txBox="1"/>
          <p:nvPr/>
        </p:nvSpPr>
        <p:spPr>
          <a:xfrm>
            <a:off x="1259159" y="4659825"/>
            <a:ext cx="44576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/>
              </a:rPr>
              <a:t>Работа со словообразованием</a:t>
            </a:r>
          </a:p>
          <a:p>
            <a:pPr algn="just"/>
            <a:r>
              <a:rPr lang="ru-RU" dirty="0"/>
              <a:t>Определить, с помощью каких суффиксов образуются названия профессий на каждом из языков. Предположить, как на разных языках могло бы звучать название предложенной профессии.</a:t>
            </a:r>
            <a:endParaRPr lang="ru-RU" dirty="0"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5833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FD0CE-5EAD-81E9-58D2-BFFE4FAB4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C1CC4F-21C2-A35D-3CA6-9D058412F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2B88FB-D947-73FB-299F-1ACE5CAF266A}"/>
              </a:ext>
            </a:extLst>
          </p:cNvPr>
          <p:cNvSpPr txBox="1"/>
          <p:nvPr/>
        </p:nvSpPr>
        <p:spPr>
          <a:xfrm>
            <a:off x="632922" y="2844504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58E3A3-F1B2-BCE0-EDB8-DBD6DE600500}"/>
              </a:ext>
            </a:extLst>
          </p:cNvPr>
          <p:cNvSpPr txBox="1"/>
          <p:nvPr/>
        </p:nvSpPr>
        <p:spPr>
          <a:xfrm>
            <a:off x="1259159" y="2921168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/>
              </a:rPr>
              <a:t>Есть ли названия профессий, которые принято называть на местном языке? Почему?</a:t>
            </a:r>
            <a:endParaRPr lang="ru-RU" sz="2400" dirty="0">
              <a:latin typeface="Onest Regular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4DC382-25F9-6E27-2923-89BDFC00B081}"/>
              </a:ext>
            </a:extLst>
          </p:cNvPr>
          <p:cNvSpPr txBox="1"/>
          <p:nvPr/>
        </p:nvSpPr>
        <p:spPr>
          <a:xfrm>
            <a:off x="6975989" y="2921168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/>
              </a:rPr>
              <a:t>Какие профессии требуют знания национального языка? Какие преимущества это дает?</a:t>
            </a:r>
            <a:endParaRPr lang="ru-RU" sz="2400" dirty="0">
              <a:latin typeface="Onest Regular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30F045-8AF8-37F3-F1D6-9E424041BA12}"/>
              </a:ext>
            </a:extLst>
          </p:cNvPr>
          <p:cNvSpPr txBox="1"/>
          <p:nvPr/>
        </p:nvSpPr>
        <p:spPr>
          <a:xfrm>
            <a:off x="6260124" y="283804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2EA46-1778-049E-65A4-183A310869D5}"/>
              </a:ext>
            </a:extLst>
          </p:cNvPr>
          <p:cNvSpPr txBox="1"/>
          <p:nvPr/>
        </p:nvSpPr>
        <p:spPr>
          <a:xfrm>
            <a:off x="632922" y="1237586"/>
            <a:ext cx="4238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ВОПРОСЫ ДЛЯ ОБСУЖДЕНИЯ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82BD36-29DB-73EA-6F41-AD341E3C8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A31FE2-1C21-7CFE-8546-168DA4A887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790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02F373-C597-2F18-A3BE-3371B4C54403}"/>
              </a:ext>
            </a:extLst>
          </p:cNvPr>
          <p:cNvSpPr txBox="1"/>
          <p:nvPr/>
        </p:nvSpPr>
        <p:spPr>
          <a:xfrm>
            <a:off x="674702" y="1229023"/>
            <a:ext cx="7255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ПРОЕКТНО-ИССЛЕДОВАТЕЛЬСКАЯ  ДЕЯТЕЛЬНОСТЬ ШКОЛЬНИКОВ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E193ED-E90B-E9D2-D1F1-C94097FC4575}"/>
              </a:ext>
            </a:extLst>
          </p:cNvPr>
          <p:cNvSpPr txBox="1"/>
          <p:nvPr/>
        </p:nvSpPr>
        <p:spPr>
          <a:xfrm>
            <a:off x="612558" y="2170056"/>
            <a:ext cx="982039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339E"/>
                </a:solidFill>
                <a:latin typeface="Onest Regular" pitchFamily="2" charset="0"/>
              </a:rPr>
              <a:t>Международная научно-практическая конференция                                 </a:t>
            </a:r>
            <a:r>
              <a:rPr lang="ru-RU" sz="4000" dirty="0">
                <a:solidFill>
                  <a:srgbClr val="00339E"/>
                </a:solidFill>
                <a:latin typeface="Onest Regular" pitchFamily="2" charset="0"/>
              </a:rPr>
              <a:t>«ЯЗЫКОЗНАНИЕ ДЛЯ ВСЕХ</a:t>
            </a:r>
            <a:r>
              <a:rPr lang="ru-RU" sz="4000" dirty="0" smtClean="0">
                <a:solidFill>
                  <a:srgbClr val="00339E"/>
                </a:solidFill>
                <a:latin typeface="Onest Regular" pitchFamily="2" charset="0"/>
              </a:rPr>
              <a:t>»</a:t>
            </a:r>
          </a:p>
          <a:p>
            <a:r>
              <a:rPr lang="ru-RU" sz="2000" dirty="0" smtClean="0">
                <a:latin typeface="Onest Regular" pitchFamily="2" charset="0"/>
              </a:rPr>
              <a:t>Темы конференций разных лет:</a:t>
            </a:r>
          </a:p>
          <a:p>
            <a:r>
              <a:rPr lang="ru-RU" altLang="ru-RU" sz="2000" dirty="0"/>
              <a:t>2010 г. – «Язык в диалоге культур»</a:t>
            </a:r>
          </a:p>
          <a:p>
            <a:r>
              <a:rPr lang="ru-RU" altLang="ru-RU" sz="2000" dirty="0"/>
              <a:t>2011 г. – «Образование в зеркале языка»</a:t>
            </a:r>
          </a:p>
          <a:p>
            <a:r>
              <a:rPr lang="ru-RU" altLang="ru-RU" sz="2000" dirty="0"/>
              <a:t>2012 г. – «Язык и профессия»</a:t>
            </a:r>
          </a:p>
          <a:p>
            <a:r>
              <a:rPr lang="ru-RU" altLang="ru-RU" sz="2000" dirty="0"/>
              <a:t>2013 г. – «Лингвистика каждого дня</a:t>
            </a:r>
            <a:r>
              <a:rPr lang="ru-RU" altLang="ru-RU" sz="2000" dirty="0" smtClean="0"/>
              <a:t>»</a:t>
            </a:r>
          </a:p>
          <a:p>
            <a:r>
              <a:rPr lang="ru-RU" altLang="ru-RU" sz="2000" dirty="0"/>
              <a:t>2017 г. – «Язык и мир увлечений человека»</a:t>
            </a:r>
          </a:p>
          <a:p>
            <a:r>
              <a:rPr lang="ru-RU" altLang="ru-RU" sz="2000" dirty="0"/>
              <a:t>2018 г. – «Язык и школа»</a:t>
            </a:r>
          </a:p>
          <a:p>
            <a:r>
              <a:rPr lang="ru-RU" altLang="ru-RU" sz="2000" dirty="0"/>
              <a:t>2019 г. - «Серьезное и занимательное в языке разных сфер жизни»</a:t>
            </a:r>
          </a:p>
          <a:p>
            <a:r>
              <a:rPr lang="ru-RU" altLang="ru-RU" sz="2000" dirty="0"/>
              <a:t>2020 г. – «Язык и профессия: взгляд молодых»</a:t>
            </a:r>
          </a:p>
          <a:p>
            <a:endParaRPr lang="ru-RU" altLang="ru-RU" sz="2000" dirty="0"/>
          </a:p>
          <a:p>
            <a:endParaRPr lang="ru-RU" sz="2000" dirty="0">
              <a:latin typeface="Onest Regular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25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CA636-DE00-9710-39C0-E9C5A4E1C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C6B4BB-B0CA-F22A-4D0A-26CFFEB91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BADB86-B1BA-B3D7-B67B-19B17CE28DAF}"/>
              </a:ext>
            </a:extLst>
          </p:cNvPr>
          <p:cNvSpPr txBox="1"/>
          <p:nvPr/>
        </p:nvSpPr>
        <p:spPr>
          <a:xfrm>
            <a:off x="588109" y="2336392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C5BEA1-B9D4-8C47-AD9F-658B4662EDF7}"/>
              </a:ext>
            </a:extLst>
          </p:cNvPr>
          <p:cNvSpPr txBox="1"/>
          <p:nvPr/>
        </p:nvSpPr>
        <p:spPr>
          <a:xfrm>
            <a:off x="1214346" y="2413056"/>
            <a:ext cx="44576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Общая тема 2021: </a:t>
            </a:r>
            <a:r>
              <a:rPr lang="ru-RU" sz="1400" b="1" i="1" dirty="0"/>
              <a:t>«Взгляд на мир через язык</a:t>
            </a:r>
            <a:r>
              <a:rPr lang="ru-RU" sz="1400" b="1" i="1" dirty="0" smtClean="0"/>
              <a:t>»</a:t>
            </a:r>
          </a:p>
          <a:p>
            <a:r>
              <a:rPr lang="ru-RU" sz="1400" b="1" i="1" dirty="0" smtClean="0"/>
              <a:t>Направление «Языковая </a:t>
            </a:r>
            <a:r>
              <a:rPr lang="ru-RU" sz="1400" b="1" i="1" dirty="0"/>
              <a:t>картина </a:t>
            </a:r>
            <a:r>
              <a:rPr lang="ru-RU" sz="1400" b="1" i="1" dirty="0" smtClean="0"/>
              <a:t>мира»</a:t>
            </a:r>
            <a:r>
              <a:rPr lang="ru-RU" sz="1400" dirty="0" smtClean="0"/>
              <a:t>: </a:t>
            </a:r>
            <a:r>
              <a:rPr lang="ru-RU" sz="1400" dirty="0"/>
              <a:t>сопоставление аналогичных или контрастных явлений в разных языках мира (в русском и одном/ нескольких иностранных или в двух/нескольких иностранных между собой); сопоставление аналогичных или контрастных явлений в вариантах одного языка (диалекты, региональные особенности одного языка в разных городах, территориальные особенности одного языка в разных странах); сопоставление выражения одних и тех же понятий в научной и наивной картине мира. </a:t>
            </a:r>
            <a:endParaRPr lang="ru-RU" sz="1400" dirty="0">
              <a:latin typeface="Onest Regular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42116A-B775-C0D0-2422-394F47F931F9}"/>
              </a:ext>
            </a:extLst>
          </p:cNvPr>
          <p:cNvSpPr txBox="1"/>
          <p:nvPr/>
        </p:nvSpPr>
        <p:spPr>
          <a:xfrm>
            <a:off x="6994277" y="2419510"/>
            <a:ext cx="44576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Общая тема 2022</a:t>
            </a:r>
            <a:r>
              <a:rPr lang="ru-RU" sz="1400" b="1" i="1" dirty="0"/>
              <a:t>: «Языковые контакты в современном мире</a:t>
            </a:r>
            <a:r>
              <a:rPr lang="ru-RU" sz="1400" b="1" i="1" dirty="0" smtClean="0"/>
              <a:t>»                                                                      Направление «Язык </a:t>
            </a:r>
            <a:r>
              <a:rPr lang="ru-RU" sz="1400" b="1" i="1" dirty="0"/>
              <a:t>современного </a:t>
            </a:r>
            <a:r>
              <a:rPr lang="ru-RU" sz="1400" b="1" i="1" dirty="0" smtClean="0"/>
              <a:t>профессионала»</a:t>
            </a:r>
            <a:r>
              <a:rPr lang="ru-RU" sz="1400" dirty="0" smtClean="0"/>
              <a:t>: </a:t>
            </a:r>
            <a:r>
              <a:rPr lang="ru-RU" sz="1400" dirty="0"/>
              <a:t>языковые особенности общения представителей разных профессий, областей науки, общественных организаций, </a:t>
            </a:r>
            <a:r>
              <a:rPr lang="ru-RU" sz="1400" dirty="0" err="1"/>
              <a:t>внутрипрофессиональное</a:t>
            </a:r>
            <a:r>
              <a:rPr lang="ru-RU" sz="1400" dirty="0"/>
              <a:t> и </a:t>
            </a:r>
            <a:r>
              <a:rPr lang="ru-RU" sz="1400" dirty="0" err="1"/>
              <a:t>межпрофессиональное</a:t>
            </a:r>
            <a:r>
              <a:rPr lang="ru-RU" sz="1400" dirty="0"/>
              <a:t> общение; культура корпоративной коммуникации. </a:t>
            </a:r>
            <a:endParaRPr lang="ru-RU" sz="1400" dirty="0">
              <a:latin typeface="Onest Regular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5FBF5C-945B-FA73-54FF-6C3D99D9F316}"/>
              </a:ext>
            </a:extLst>
          </p:cNvPr>
          <p:cNvSpPr txBox="1"/>
          <p:nvPr/>
        </p:nvSpPr>
        <p:spPr>
          <a:xfrm>
            <a:off x="6278412" y="2336382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155DBE-2D5D-E29B-CE82-C778266781EE}"/>
              </a:ext>
            </a:extLst>
          </p:cNvPr>
          <p:cNvSpPr txBox="1"/>
          <p:nvPr/>
        </p:nvSpPr>
        <p:spPr>
          <a:xfrm>
            <a:off x="632922" y="1237586"/>
            <a:ext cx="74960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ТЕМАТИКА ИССЛЕДОВАНИЙ, КОТОРЫЕ МОЖНО СВЯЗАТЬ С РОДНЫМИ ЯЗЫКАМИ (из программ разных лет)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73DA67-39D3-F3AE-A8BE-F7196A6A7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1F3FF80-EAFF-E3E3-1DE6-434053A94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F22139-CAB9-DF29-EE20-0963EBA6AF10}"/>
              </a:ext>
            </a:extLst>
          </p:cNvPr>
          <p:cNvSpPr txBox="1"/>
          <p:nvPr/>
        </p:nvSpPr>
        <p:spPr>
          <a:xfrm>
            <a:off x="588109" y="4958862"/>
            <a:ext cx="5838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A9CB9E-C229-1A04-7844-0127C0D3AC40}"/>
              </a:ext>
            </a:extLst>
          </p:cNvPr>
          <p:cNvSpPr txBox="1"/>
          <p:nvPr/>
        </p:nvSpPr>
        <p:spPr>
          <a:xfrm>
            <a:off x="1327637" y="5090712"/>
            <a:ext cx="434437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Общая тема 2023: «Язык и личность»          Направление «Языковая </a:t>
            </a:r>
            <a:r>
              <a:rPr lang="ru-RU" sz="1400" b="1" i="1" dirty="0"/>
              <a:t>миграция и </a:t>
            </a:r>
            <a:r>
              <a:rPr lang="ru-RU" sz="1400" b="1" i="1" dirty="0" smtClean="0"/>
              <a:t>интеграция»</a:t>
            </a:r>
            <a:r>
              <a:rPr lang="ru-RU" sz="1400" dirty="0" smtClean="0"/>
              <a:t>: </a:t>
            </a:r>
            <a:r>
              <a:rPr lang="ru-RU" sz="1400" dirty="0"/>
              <a:t>особенности межкультурного общения; распространение и взаимовлияние языков; изучение иностранного языка и его влияние на личность, формирование «вторичной языковой личности», языковая личность </a:t>
            </a:r>
            <a:r>
              <a:rPr lang="ru-RU" sz="1400" dirty="0" smtClean="0"/>
              <a:t>билингва.</a:t>
            </a:r>
            <a:endParaRPr lang="ru-RU" sz="1400" dirty="0">
              <a:latin typeface="Onest Regular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0816E8-ECBF-9883-6A79-657F34D67078}"/>
              </a:ext>
            </a:extLst>
          </p:cNvPr>
          <p:cNvSpPr txBox="1"/>
          <p:nvPr/>
        </p:nvSpPr>
        <p:spPr>
          <a:xfrm>
            <a:off x="6096000" y="4579546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D0CF46-CC0E-2DA6-941D-CC45249C6CE1}"/>
              </a:ext>
            </a:extLst>
          </p:cNvPr>
          <p:cNvSpPr txBox="1"/>
          <p:nvPr/>
        </p:nvSpPr>
        <p:spPr>
          <a:xfrm>
            <a:off x="6722237" y="4656210"/>
            <a:ext cx="44576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Общая тема 2025: «Язык и семья»                                       Направление «Родство </a:t>
            </a:r>
            <a:r>
              <a:rPr lang="ru-RU" sz="1400" b="1" i="1" dirty="0"/>
              <a:t>языков и его </a:t>
            </a:r>
            <a:r>
              <a:rPr lang="ru-RU" sz="1400" b="1" i="1" dirty="0" smtClean="0"/>
              <a:t>доказательства»</a:t>
            </a:r>
            <a:r>
              <a:rPr lang="ru-RU" sz="1400" dirty="0"/>
              <a:t> (на материале фактов различных языковых семей и групп). Сопоставление слов, выражений, грамматических категорий в родственных и неродственных языках. Редкие и исчезающие языки и их сохранение. Сопоставление формул речевого этикета в разных языках (обращение, приветствие, благодарность и т.д.) </a:t>
            </a:r>
            <a:endParaRPr lang="ru-RU" sz="1400" dirty="0"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0156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C9559F-E726-6E0D-1A5B-0B07DA928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95D0B7-E034-1E0E-2B36-8529BF896A63}"/>
              </a:ext>
            </a:extLst>
          </p:cNvPr>
          <p:cNvSpPr txBox="1"/>
          <p:nvPr/>
        </p:nvSpPr>
        <p:spPr>
          <a:xfrm>
            <a:off x="547744" y="1511455"/>
            <a:ext cx="8238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9E"/>
                </a:solidFill>
                <a:latin typeface="Onest Black" pitchFamily="2" charset="0"/>
              </a:rPr>
              <a:t>ЯЗЫКОЗНАНИЕ ДЛЯ ВСЕХ 2026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FDDFE-C0E5-4C2A-B3C8-BFBD8E51DD49}"/>
              </a:ext>
            </a:extLst>
          </p:cNvPr>
          <p:cNvSpPr txBox="1"/>
          <p:nvPr/>
        </p:nvSpPr>
        <p:spPr>
          <a:xfrm>
            <a:off x="547744" y="2531328"/>
            <a:ext cx="97301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effectLst/>
              </a:rPr>
              <a:t>САЙТ: </a:t>
            </a:r>
            <a:r>
              <a:rPr lang="ru-RU" sz="3200" b="1" dirty="0">
                <a:solidFill>
                  <a:srgbClr val="00339E"/>
                </a:solidFill>
                <a:effectLst/>
              </a:rPr>
              <a:t>ЯДВ.РФ</a:t>
            </a:r>
          </a:p>
          <a:p>
            <a:r>
              <a:rPr lang="ru-RU" sz="3200" dirty="0">
                <a:latin typeface="Onest Regular" pitchFamily="2" charset="0"/>
              </a:rPr>
              <a:t>ПОЧТА: </a:t>
            </a:r>
            <a:r>
              <a:rPr lang="en-US" sz="2800" b="1" dirty="0" smtClean="0">
                <a:latin typeface="Onest Regular" pitchFamily="2" charset="0"/>
                <a:hlinkClick r:id="rId3"/>
              </a:rPr>
              <a:t>konferentsia.yazykoznanie-2026@yandex.ru</a:t>
            </a:r>
            <a:r>
              <a:rPr lang="ru-RU" sz="2800" b="1" dirty="0" smtClean="0">
                <a:latin typeface="Onest Regular" pitchFamily="2" charset="0"/>
              </a:rPr>
              <a:t> </a:t>
            </a:r>
            <a:endParaRPr lang="ru-RU" sz="2800" b="1" dirty="0">
              <a:latin typeface="Onest Regular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37142C-44C3-289E-A6AA-EE14BE546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7843" y="1511456"/>
            <a:ext cx="876411" cy="88320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A1BB21-5BF7-539D-B47E-447843CF9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152" y="1432532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9C182D-1B23-0F34-B638-77B9293A0BD6}"/>
              </a:ext>
            </a:extLst>
          </p:cNvPr>
          <p:cNvSpPr txBox="1"/>
          <p:nvPr/>
        </p:nvSpPr>
        <p:spPr>
          <a:xfrm>
            <a:off x="547744" y="3963860"/>
            <a:ext cx="973011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Среди рекомендуемых направлений исследования: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200" dirty="0"/>
              <a:t>Культурные коды в языке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200" dirty="0"/>
              <a:t>Языковые портреты деятелей науки, медиа, </a:t>
            </a:r>
            <a:r>
              <a:rPr lang="ru-RU" altLang="ru-RU" sz="2200" dirty="0" smtClean="0"/>
              <a:t>искусства </a:t>
            </a:r>
            <a:endParaRPr lang="ru-RU" altLang="ru-RU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200" dirty="0"/>
              <a:t>Терминология разных областей науки и </a:t>
            </a:r>
            <a:r>
              <a:rPr lang="ru-RU" altLang="ru-RU" sz="2200" dirty="0" smtClean="0"/>
              <a:t>культуры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200" dirty="0"/>
              <a:t>Языки разных народов: межкультурные </a:t>
            </a:r>
            <a:r>
              <a:rPr lang="ru-RU" altLang="ru-RU" sz="2200" dirty="0" smtClean="0"/>
              <a:t>связи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200" dirty="0"/>
              <a:t>Искусственный интеллект в языке современной науки и культуры: возможности и риски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200" dirty="0"/>
              <a:t>Занимательные аспекты и юмор в языке науки и культуры </a:t>
            </a:r>
          </a:p>
          <a:p>
            <a:endParaRPr lang="ru-RU" altLang="ru-RU" sz="2400" dirty="0"/>
          </a:p>
          <a:p>
            <a:endParaRPr lang="en-US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7131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C9559F-E726-6E0D-1A5B-0B07DA928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95D0B7-E034-1E0E-2B36-8529BF896A63}"/>
              </a:ext>
            </a:extLst>
          </p:cNvPr>
          <p:cNvSpPr txBox="1"/>
          <p:nvPr/>
        </p:nvSpPr>
        <p:spPr>
          <a:xfrm>
            <a:off x="547744" y="1511455"/>
            <a:ext cx="8238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339E"/>
                </a:solidFill>
                <a:latin typeface="Onest Black" pitchFamily="2" charset="0"/>
              </a:rPr>
              <a:t>СПАСИБО ЗА ВНИМАНИЕ!</a:t>
            </a:r>
            <a:endParaRPr lang="ru-RU" sz="4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FDDFE-C0E5-4C2A-B3C8-BFBD8E51DD49}"/>
              </a:ext>
            </a:extLst>
          </p:cNvPr>
          <p:cNvSpPr txBox="1"/>
          <p:nvPr/>
        </p:nvSpPr>
        <p:spPr>
          <a:xfrm>
            <a:off x="590776" y="3223505"/>
            <a:ext cx="9687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339E"/>
                </a:solidFill>
                <a:latin typeface="Onest Black" pitchFamily="2" charset="0"/>
              </a:rPr>
              <a:t>ПРИГЛАШАЕМ К СОТРУДНИЧЕСТВУ</a:t>
            </a:r>
            <a:endParaRPr lang="ru-RU" sz="32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37142C-44C3-289E-A6AA-EE14BE546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511456"/>
            <a:ext cx="876411" cy="88320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A1BB21-5BF7-539D-B47E-447843CF9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432532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9C182D-1B23-0F34-B638-77B9293A0BD6}"/>
              </a:ext>
            </a:extLst>
          </p:cNvPr>
          <p:cNvSpPr txBox="1"/>
          <p:nvPr/>
        </p:nvSpPr>
        <p:spPr>
          <a:xfrm>
            <a:off x="590776" y="4671420"/>
            <a:ext cx="9687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Onest Black" pitchFamily="2" charset="0"/>
              </a:rPr>
              <a:t>TELEGRAM</a:t>
            </a:r>
            <a:r>
              <a:rPr lang="ru-RU" sz="3200" dirty="0" smtClean="0">
                <a:latin typeface="Onest Black" pitchFamily="2" charset="0"/>
              </a:rPr>
              <a:t>-КАНАЛ Центра  междисциплинарных лингводидактических проектов МПГУ:</a:t>
            </a:r>
            <a:endParaRPr lang="ru-RU" sz="3200" dirty="0">
              <a:latin typeface="Onest Black" pitchFamily="2" charset="0"/>
            </a:endParaRPr>
          </a:p>
          <a:p>
            <a:r>
              <a:rPr lang="en-US" sz="3200" b="1" dirty="0">
                <a:solidFill>
                  <a:srgbClr val="00339E"/>
                </a:solidFill>
                <a:latin typeface="Onest Black" pitchFamily="2" charset="0"/>
              </a:rPr>
              <a:t>@METAPREDMET</a:t>
            </a:r>
          </a:p>
        </p:txBody>
      </p:sp>
    </p:spTree>
    <p:extLst>
      <p:ext uri="{BB962C8B-B14F-4D97-AF65-F5344CB8AC3E}">
        <p14:creationId xmlns:p14="http://schemas.microsoft.com/office/powerpoint/2010/main" val="416450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94BABE-D112-AB1F-1BA5-D086AFB11181}"/>
              </a:ext>
            </a:extLst>
          </p:cNvPr>
          <p:cNvSpPr txBox="1"/>
          <p:nvPr/>
        </p:nvSpPr>
        <p:spPr>
          <a:xfrm>
            <a:off x="632922" y="2514569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50E92-AABF-569E-03A6-12024E863398}"/>
              </a:ext>
            </a:extLst>
          </p:cNvPr>
          <p:cNvSpPr txBox="1"/>
          <p:nvPr/>
        </p:nvSpPr>
        <p:spPr>
          <a:xfrm>
            <a:off x="1259159" y="2676074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Корпус существенно облегчает задачи преподавателя при составлении заданий по курсу лексики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F150E-F7A0-0729-8156-0D1F09E15784}"/>
              </a:ext>
            </a:extLst>
          </p:cNvPr>
          <p:cNvSpPr txBox="1"/>
          <p:nvPr/>
        </p:nvSpPr>
        <p:spPr>
          <a:xfrm>
            <a:off x="6975989" y="2676074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При изучении темы Паронимы, используя возможности Корпуса, можно составить эффективные упражнения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22BDF-2FF6-8F67-5D1A-69391BBD6545}"/>
              </a:ext>
            </a:extLst>
          </p:cNvPr>
          <p:cNvSpPr txBox="1"/>
          <p:nvPr/>
        </p:nvSpPr>
        <p:spPr>
          <a:xfrm>
            <a:off x="6260124" y="2517529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C8182E-C5B4-DCEF-552D-081A63714EAA}"/>
              </a:ext>
            </a:extLst>
          </p:cNvPr>
          <p:cNvSpPr txBox="1"/>
          <p:nvPr/>
        </p:nvSpPr>
        <p:spPr>
          <a:xfrm>
            <a:off x="632922" y="1143316"/>
            <a:ext cx="76626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Национальный корпус русского языка: </a:t>
            </a:r>
            <a:br>
              <a:rPr lang="ru-RU" sz="3200" dirty="0">
                <a:solidFill>
                  <a:srgbClr val="00339E"/>
                </a:solidFill>
                <a:latin typeface="Onest Black" pitchFamily="2" charset="0"/>
              </a:rPr>
            </a:br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как использовать сервис в школе?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FA882F-51FB-B055-0361-51EE135A4D91}"/>
              </a:ext>
            </a:extLst>
          </p:cNvPr>
          <p:cNvSpPr txBox="1"/>
          <p:nvPr/>
        </p:nvSpPr>
        <p:spPr>
          <a:xfrm>
            <a:off x="634490" y="3845325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55CB2-40FB-0599-6DB3-A50E82F7D0D3}"/>
              </a:ext>
            </a:extLst>
          </p:cNvPr>
          <p:cNvSpPr txBox="1"/>
          <p:nvPr/>
        </p:nvSpPr>
        <p:spPr>
          <a:xfrm>
            <a:off x="643917" y="5287620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C5BB68-7908-F0C6-BD12-73525C831B1A}"/>
              </a:ext>
            </a:extLst>
          </p:cNvPr>
          <p:cNvSpPr txBox="1"/>
          <p:nvPr/>
        </p:nvSpPr>
        <p:spPr>
          <a:xfrm>
            <a:off x="6252265" y="389541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C7935F-60EA-7597-A6CB-017D7D8156EE}"/>
              </a:ext>
            </a:extLst>
          </p:cNvPr>
          <p:cNvSpPr txBox="1"/>
          <p:nvPr/>
        </p:nvSpPr>
        <p:spPr>
          <a:xfrm>
            <a:off x="6261695" y="5290586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86580C-DE74-DF60-3ED7-DC4696703A88}"/>
              </a:ext>
            </a:extLst>
          </p:cNvPr>
          <p:cNvSpPr txBox="1"/>
          <p:nvPr/>
        </p:nvSpPr>
        <p:spPr>
          <a:xfrm>
            <a:off x="1260730" y="4025680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Используя данные Корпуса, несложно подобрать богатый и разнообразный материал по теме «Семантическая классификация метафор»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8FEE38-5773-4B75-605C-5544C6F2509B}"/>
              </a:ext>
            </a:extLst>
          </p:cNvPr>
          <p:cNvSpPr txBox="1"/>
          <p:nvPr/>
        </p:nvSpPr>
        <p:spPr>
          <a:xfrm>
            <a:off x="1270157" y="5467982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Оценка активного словарного запаса учащихся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0C74BC-607A-682C-DFCF-4905AC66D853}"/>
              </a:ext>
            </a:extLst>
          </p:cNvPr>
          <p:cNvSpPr txBox="1"/>
          <p:nvPr/>
        </p:nvSpPr>
        <p:spPr>
          <a:xfrm>
            <a:off x="6956091" y="4036675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На основе Корпуса может быть организована самостоятельная работа учащихся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236C69-F050-8529-43A8-D08ED7FBC736}"/>
              </a:ext>
            </a:extLst>
          </p:cNvPr>
          <p:cNvSpPr txBox="1"/>
          <p:nvPr/>
        </p:nvSpPr>
        <p:spPr>
          <a:xfrm>
            <a:off x="6976515" y="5471119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Анализ частот семантического ядра текстов.</a:t>
            </a:r>
          </a:p>
        </p:txBody>
      </p:sp>
    </p:spTree>
    <p:extLst>
      <p:ext uri="{BB962C8B-B14F-4D97-AF65-F5344CB8AC3E}">
        <p14:creationId xmlns:p14="http://schemas.microsoft.com/office/powerpoint/2010/main" val="1834784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C9559F-E726-6E0D-1A5B-0B07DA928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95D0B7-E034-1E0E-2B36-8529BF896A63}"/>
              </a:ext>
            </a:extLst>
          </p:cNvPr>
          <p:cNvSpPr txBox="1"/>
          <p:nvPr/>
        </p:nvSpPr>
        <p:spPr>
          <a:xfrm>
            <a:off x="547745" y="2256174"/>
            <a:ext cx="47595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effectLst/>
                <a:latin typeface="Onest Black" pitchFamily="2" charset="0"/>
              </a:rPr>
              <a:t>Национальный корпус русского языка: как использовать сервис в школе</a:t>
            </a:r>
            <a:endParaRPr lang="ru-RU" sz="3200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37142C-44C3-289E-A6AA-EE14BE546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53234"/>
            <a:ext cx="876411" cy="88320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A1BB21-5BF7-539D-B47E-447843CF9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74310"/>
            <a:ext cx="1098796" cy="1098796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D6386DA-E9A3-60C8-E9B7-9A7051A3F3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427" y="2311874"/>
            <a:ext cx="3857706" cy="38577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D5393A-EC6C-5232-651C-B04B95AC0363}"/>
              </a:ext>
            </a:extLst>
          </p:cNvPr>
          <p:cNvSpPr txBox="1"/>
          <p:nvPr/>
        </p:nvSpPr>
        <p:spPr>
          <a:xfrm>
            <a:off x="4645359" y="6235700"/>
            <a:ext cx="61698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q-AL" sz="1200" dirty="0">
                <a:hlinkClick r:id="rId6"/>
              </a:rPr>
              <a:t>https://drive.google.com/file/d/1zjSjBkhYkO5ISnYCcCvtg0nAgvbuN52p/view?usp=sharing</a:t>
            </a:r>
            <a:r>
              <a:rPr lang="ru-RU" sz="1200" dirty="0"/>
              <a:t> </a:t>
            </a:r>
            <a:r>
              <a:rPr lang="sq-AL" sz="12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31752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F3705-97E1-3D75-C9B3-C396E4FAA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DE4758-C974-686C-DBD2-1136C4697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AE28EC-22E8-5FC6-B48A-AEF0B5194D90}"/>
              </a:ext>
            </a:extLst>
          </p:cNvPr>
          <p:cNvSpPr txBox="1"/>
          <p:nvPr/>
        </p:nvSpPr>
        <p:spPr>
          <a:xfrm>
            <a:off x="632922" y="2344882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ECBCC0-FEB1-F871-BA7A-DCD70ADCA17A}"/>
              </a:ext>
            </a:extLst>
          </p:cNvPr>
          <p:cNvSpPr txBox="1"/>
          <p:nvPr/>
        </p:nvSpPr>
        <p:spPr>
          <a:xfrm>
            <a:off x="1259159" y="2506387"/>
            <a:ext cx="44576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effectLst/>
              </a:rPr>
              <a:t>Малые языки России. Проект Института языкознания РАН. </a:t>
            </a:r>
          </a:p>
          <a:p>
            <a:r>
              <a:rPr lang="ru-RU" sz="2000" dirty="0">
                <a:effectLst/>
              </a:rPr>
              <a:t>Более 200 языков</a:t>
            </a:r>
          </a:p>
          <a:p>
            <a:r>
              <a:rPr lang="ru-RU" dirty="0">
                <a:effectLst/>
                <a:hlinkClick r:id="rId3"/>
              </a:rPr>
              <a:t>https://minlang.iling-ran.ru/corpora</a:t>
            </a:r>
            <a:r>
              <a:rPr lang="ru-RU" dirty="0">
                <a:effectLst/>
              </a:rPr>
              <a:t>  </a:t>
            </a:r>
          </a:p>
          <a:p>
            <a:r>
              <a:rPr lang="ru-RU" dirty="0">
                <a:effectLst/>
              </a:rPr>
              <a:t>   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1FAF6C-647B-3793-B5CF-173ABE672948}"/>
              </a:ext>
            </a:extLst>
          </p:cNvPr>
          <p:cNvSpPr txBox="1"/>
          <p:nvPr/>
        </p:nvSpPr>
        <p:spPr>
          <a:xfrm>
            <a:off x="6975989" y="2506387"/>
            <a:ext cx="445767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effectLst/>
              </a:rPr>
              <a:t>Лингвистические корпуса и сервисы.</a:t>
            </a:r>
          </a:p>
          <a:p>
            <a:r>
              <a:rPr lang="ru-RU" sz="2000" dirty="0">
                <a:effectLst/>
              </a:rPr>
              <a:t>Бурятский корпус, Калмыцкий корпус, Татарский национальный корпус «Туган тел», Корпус удмуртского языка, Башкирский поэтический корпус</a:t>
            </a:r>
          </a:p>
          <a:p>
            <a:r>
              <a:rPr lang="sq-AL" dirty="0">
                <a:effectLst/>
                <a:hlinkClick r:id="rId4"/>
              </a:rPr>
              <a:t>http://web-corpora.net/</a:t>
            </a:r>
            <a:r>
              <a:rPr lang="ru-RU" dirty="0">
                <a:effectLst/>
              </a:rPr>
              <a:t> </a:t>
            </a:r>
            <a:r>
              <a:rPr lang="sq-AL" dirty="0">
                <a:effectLst/>
              </a:rPr>
              <a:t> </a:t>
            </a:r>
            <a:endParaRPr lang="ru-RU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2FC2-1CF0-89BC-B21B-26044CD0DBC5}"/>
              </a:ext>
            </a:extLst>
          </p:cNvPr>
          <p:cNvSpPr txBox="1"/>
          <p:nvPr/>
        </p:nvSpPr>
        <p:spPr>
          <a:xfrm>
            <a:off x="6260124" y="2347842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DD9F8E-29BF-B386-B3BA-80BBE55EA01A}"/>
              </a:ext>
            </a:extLst>
          </p:cNvPr>
          <p:cNvSpPr txBox="1"/>
          <p:nvPr/>
        </p:nvSpPr>
        <p:spPr>
          <a:xfrm>
            <a:off x="632922" y="1322429"/>
            <a:ext cx="7662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Корпуса народов России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67915D-CDC1-D7F3-079F-F9F5CB14EE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78AEFE-8312-1996-27E5-492BA0C353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99ED36-5FF0-07E2-2138-03B1EBD14A29}"/>
              </a:ext>
            </a:extLst>
          </p:cNvPr>
          <p:cNvSpPr txBox="1"/>
          <p:nvPr/>
        </p:nvSpPr>
        <p:spPr>
          <a:xfrm>
            <a:off x="634490" y="4033852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2A3D84-8910-8C9B-687A-75C8D272D225}"/>
              </a:ext>
            </a:extLst>
          </p:cNvPr>
          <p:cNvSpPr txBox="1"/>
          <p:nvPr/>
        </p:nvSpPr>
        <p:spPr>
          <a:xfrm>
            <a:off x="1260730" y="4214207"/>
            <a:ext cx="445767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effectLst/>
              </a:rPr>
              <a:t>Международная лаборатория языковой конвергенции, НИУ ВШЭ</a:t>
            </a:r>
            <a:r>
              <a:rPr lang="ru-RU" sz="2000" dirty="0">
                <a:solidFill>
                  <a:srgbClr val="002060"/>
                </a:solidFill>
                <a:effectLst/>
              </a:rPr>
              <a:t>. </a:t>
            </a:r>
            <a:r>
              <a:rPr lang="ru-RU" sz="2000" dirty="0">
                <a:effectLst/>
              </a:rPr>
              <a:t>Диалектные корпуса, Корпуса билингвального русского, Корпуса малых языков России</a:t>
            </a:r>
          </a:p>
          <a:p>
            <a:r>
              <a:rPr lang="sq-AL" dirty="0">
                <a:effectLst/>
                <a:hlinkClick r:id="rId7"/>
              </a:rPr>
              <a:t>https://lingconlab.ru/resources_ru.html</a:t>
            </a:r>
            <a:r>
              <a:rPr lang="ru-RU" dirty="0"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3775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097045"/>
            <a:ext cx="6307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effectLst/>
                <a:latin typeface="Onest Black" pitchFamily="2" charset="0"/>
              </a:rPr>
              <a:t>Учебные корпуса письменных текстов школьников</a:t>
            </a:r>
            <a:endParaRPr lang="ru-RU" sz="3200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70" y="2663008"/>
            <a:ext cx="53000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339E"/>
                </a:solidFill>
                <a:effectLst/>
                <a:latin typeface="Onest Black" pitchFamily="2" charset="0"/>
              </a:rPr>
              <a:t>В последние десятилетия в мировой и отечественной корпусной лингвистике активизировалась работа по созданию корпусов языковых/речевых ошибок, которые в западной традиции относятся к разряду учебных корпусов</a:t>
            </a:r>
            <a:endParaRPr lang="ru-RU" sz="2400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306036-315A-B671-8C33-2414AADCF6A6}"/>
              </a:ext>
            </a:extLst>
          </p:cNvPr>
          <p:cNvSpPr txBox="1"/>
          <p:nvPr/>
        </p:nvSpPr>
        <p:spPr>
          <a:xfrm>
            <a:off x="6300249" y="2672435"/>
            <a:ext cx="52529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339E"/>
                </a:solidFill>
                <a:effectLst/>
                <a:latin typeface="Onest Black" pitchFamily="2" charset="0"/>
              </a:rPr>
              <a:t>Задача: </a:t>
            </a:r>
            <a:r>
              <a:rPr lang="ru-RU" sz="2400" dirty="0">
                <a:solidFill>
                  <a:srgbClr val="00339E"/>
                </a:solidFill>
                <a:effectLst/>
                <a:latin typeface="Onest Black" pitchFamily="2" charset="0"/>
              </a:rPr>
              <a:t>выявление и анализ лексических, орфографических и грамматических ошибок школьников.</a:t>
            </a:r>
          </a:p>
          <a:p>
            <a:r>
              <a:rPr lang="ru-RU" sz="2400" dirty="0">
                <a:solidFill>
                  <a:srgbClr val="00339E"/>
                </a:solidFill>
                <a:effectLst/>
                <a:latin typeface="Onest Black" pitchFamily="2" charset="0"/>
              </a:rPr>
              <a:t>Работая с такого рода корпусом, практик-преподаватель мог бы постоянно корректировать свою педагогическую деятельность и более эффективно обучать языку.</a:t>
            </a:r>
          </a:p>
        </p:txBody>
      </p:sp>
    </p:spTree>
    <p:extLst>
      <p:ext uri="{BB962C8B-B14F-4D97-AF65-F5344CB8AC3E}">
        <p14:creationId xmlns:p14="http://schemas.microsoft.com/office/powerpoint/2010/main" val="2395441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02F373-C597-2F18-A3BE-3371B4C54403}"/>
              </a:ext>
            </a:extLst>
          </p:cNvPr>
          <p:cNvSpPr txBox="1"/>
          <p:nvPr/>
        </p:nvSpPr>
        <p:spPr>
          <a:xfrm>
            <a:off x="674702" y="1728647"/>
            <a:ext cx="4642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339E"/>
                </a:solidFill>
                <a:latin typeface="Onest Black" pitchFamily="2" charset="0"/>
              </a:rPr>
              <a:t>Школа лингвистики НИУ ВШЭ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E193ED-E90B-E9D2-D1F1-C94097FC4575}"/>
              </a:ext>
            </a:extLst>
          </p:cNvPr>
          <p:cNvSpPr txBox="1"/>
          <p:nvPr/>
        </p:nvSpPr>
        <p:spPr>
          <a:xfrm>
            <a:off x="612558" y="2528277"/>
            <a:ext cx="106147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339E"/>
                </a:solidFill>
                <a:latin typeface="Onest Regular" pitchFamily="2" charset="0"/>
              </a:rPr>
              <a:t>Корпус русских учебных текстов (КРУТ)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1367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134753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CA6654-517F-B2A9-3040-ED240F347012}"/>
              </a:ext>
            </a:extLst>
          </p:cNvPr>
          <p:cNvSpPr txBox="1"/>
          <p:nvPr/>
        </p:nvSpPr>
        <p:spPr>
          <a:xfrm>
            <a:off x="674701" y="3861172"/>
            <a:ext cx="106147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q-AL" dirty="0">
                <a:hlinkClick r:id="rId5"/>
              </a:rPr>
              <a:t>http://web</a:t>
            </a:r>
            <a:r>
              <a:rPr lang="ru-RU" dirty="0">
                <a:hlinkClick r:id="rId5"/>
              </a:rPr>
              <a:t>-</a:t>
            </a:r>
            <a:r>
              <a:rPr lang="sq-AL" dirty="0">
                <a:hlinkClick r:id="rId5"/>
              </a:rPr>
              <a:t>corpora.net/CoRST/search/?interface_language=ru&amp;search_language=academrussian&amp;contexts_output_language=academrussian</a:t>
            </a:r>
            <a:r>
              <a:rPr lang="ru-RU" dirty="0"/>
              <a:t> </a:t>
            </a:r>
            <a:r>
              <a:rPr lang="sq-AL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314EA6-DD0E-5876-B2C2-60D5BA095C98}"/>
              </a:ext>
            </a:extLst>
          </p:cNvPr>
          <p:cNvSpPr txBox="1"/>
          <p:nvPr/>
        </p:nvSpPr>
        <p:spPr>
          <a:xfrm>
            <a:off x="674700" y="5514345"/>
            <a:ext cx="105526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Важный момент: интерференция двух языковых систем.</a:t>
            </a:r>
          </a:p>
        </p:txBody>
      </p:sp>
    </p:spTree>
    <p:extLst>
      <p:ext uri="{BB962C8B-B14F-4D97-AF65-F5344CB8AC3E}">
        <p14:creationId xmlns:p14="http://schemas.microsoft.com/office/powerpoint/2010/main" val="3383146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39CF2-D4E1-CCCA-397C-B09BB0747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42328A-BBA9-8C77-EA8B-FCBD759F2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BBD93B-AB2C-284F-AB0D-FC046D9B3510}"/>
              </a:ext>
            </a:extLst>
          </p:cNvPr>
          <p:cNvSpPr txBox="1"/>
          <p:nvPr/>
        </p:nvSpPr>
        <p:spPr>
          <a:xfrm>
            <a:off x="632922" y="2269468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E87E3A-8B9E-5B8F-DD42-864891D0241E}"/>
              </a:ext>
            </a:extLst>
          </p:cNvPr>
          <p:cNvSpPr txBox="1"/>
          <p:nvPr/>
        </p:nvSpPr>
        <p:spPr>
          <a:xfrm>
            <a:off x="1259159" y="2430973"/>
            <a:ext cx="44576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Генерация двуязычных упражнений. Метапредметный эффект: Ученик сравнивает структуру, порядок слов, глагольные формы → развивает языковую рефлексию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CA0166-B4CF-906A-B08B-7F048416203B}"/>
              </a:ext>
            </a:extLst>
          </p:cNvPr>
          <p:cNvSpPr txBox="1"/>
          <p:nvPr/>
        </p:nvSpPr>
        <p:spPr>
          <a:xfrm>
            <a:off x="6975989" y="2430973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Объяснение грамматики через аналогии. Метапредметный эффект: Развивается когнитивная гибкость — умение переносить знания между системами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589F21-5306-FAA0-DE1D-1104AD284A01}"/>
              </a:ext>
            </a:extLst>
          </p:cNvPr>
          <p:cNvSpPr txBox="1"/>
          <p:nvPr/>
        </p:nvSpPr>
        <p:spPr>
          <a:xfrm>
            <a:off x="6260124" y="2272428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A45125-9EF2-E9CE-9A5A-5E174A602E2D}"/>
              </a:ext>
            </a:extLst>
          </p:cNvPr>
          <p:cNvSpPr txBox="1"/>
          <p:nvPr/>
        </p:nvSpPr>
        <p:spPr>
          <a:xfrm>
            <a:off x="632922" y="1020765"/>
            <a:ext cx="7851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Как учитель может использовать ИИ </a:t>
            </a:r>
          </a:p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на практике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5DCF9A-490A-C9CE-8450-5F3A3C60E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09116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52569E-9575-F702-87E0-FC3E378A1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30192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ACE62A-E080-6E03-99B7-A498D883DFCF}"/>
              </a:ext>
            </a:extLst>
          </p:cNvPr>
          <p:cNvSpPr txBox="1"/>
          <p:nvPr/>
        </p:nvSpPr>
        <p:spPr>
          <a:xfrm>
            <a:off x="634490" y="4024429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4CBB34-7686-2CE5-EB9E-21A03F422FAD}"/>
              </a:ext>
            </a:extLst>
          </p:cNvPr>
          <p:cNvSpPr txBox="1"/>
          <p:nvPr/>
        </p:nvSpPr>
        <p:spPr>
          <a:xfrm>
            <a:off x="6252265" y="4074514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D6342E-4A7D-71CA-EBE6-B907AF025DC2}"/>
              </a:ext>
            </a:extLst>
          </p:cNvPr>
          <p:cNvSpPr txBox="1"/>
          <p:nvPr/>
        </p:nvSpPr>
        <p:spPr>
          <a:xfrm>
            <a:off x="1260730" y="4204784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Создание мини-проектов и исследований. Метапредметный эффект: Формируется историко-культурное мышление, навыки анализа, синтеза, аргументации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F1DFE4-1468-A1E4-584B-B96A585EA1FC}"/>
              </a:ext>
            </a:extLst>
          </p:cNvPr>
          <p:cNvSpPr txBox="1"/>
          <p:nvPr/>
        </p:nvSpPr>
        <p:spPr>
          <a:xfrm>
            <a:off x="6956091" y="4215779"/>
            <a:ext cx="445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Контроль и обратная связь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1131FC-A885-BEFA-9863-835FE5E4B60F}"/>
              </a:ext>
            </a:extLst>
          </p:cNvPr>
          <p:cNvSpPr txBox="1"/>
          <p:nvPr/>
        </p:nvSpPr>
        <p:spPr>
          <a:xfrm>
            <a:off x="1259158" y="5674263"/>
            <a:ext cx="103850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Важно! Всегда сверяйтесь с учебником или носителем</a:t>
            </a:r>
          </a:p>
        </p:txBody>
      </p:sp>
    </p:spTree>
    <p:extLst>
      <p:ext uri="{BB962C8B-B14F-4D97-AF65-F5344CB8AC3E}">
        <p14:creationId xmlns:p14="http://schemas.microsoft.com/office/powerpoint/2010/main" val="1934754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5877419" y="2666812"/>
            <a:ext cx="5826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00339E"/>
                </a:solidFill>
                <a:effectLst/>
                <a:latin typeface="Onest Black" pitchFamily="2" charset="0"/>
              </a:rPr>
              <a:t>Разговоры о важном</a:t>
            </a:r>
            <a:endParaRPr lang="ru-RU" sz="4800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6272052" y="4069447"/>
            <a:ext cx="52975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effectLst/>
                <a:latin typeface="Onest Regular" pitchFamily="2" charset="0"/>
              </a:rPr>
              <a:t>Сальникова Ольга </a:t>
            </a:r>
            <a:r>
              <a:rPr lang="ru-RU" sz="2600" dirty="0" smtClean="0">
                <a:effectLst/>
                <a:latin typeface="Onest Regular" pitchFamily="2" charset="0"/>
              </a:rPr>
              <a:t>Александровна, </a:t>
            </a:r>
            <a:r>
              <a:rPr lang="ru-RU" sz="2600" dirty="0" err="1" smtClean="0">
                <a:effectLst/>
                <a:latin typeface="Onest Regular" pitchFamily="2" charset="0"/>
              </a:rPr>
              <a:t>к.пед.н</a:t>
            </a:r>
            <a:r>
              <a:rPr lang="ru-RU" sz="2600" dirty="0" smtClean="0">
                <a:effectLst/>
                <a:latin typeface="Onest Regular" pitchFamily="2" charset="0"/>
              </a:rPr>
              <a:t>.</a:t>
            </a:r>
            <a:endParaRPr lang="ru-RU" sz="2600" dirty="0">
              <a:solidFill>
                <a:schemeClr val="tx1">
                  <a:lumMod val="95000"/>
                  <a:lumOff val="5000"/>
                </a:schemeClr>
              </a:solidFill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4929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1863</Words>
  <Application>Microsoft Office PowerPoint</Application>
  <PresentationFormat>Широкоэкранный</PresentationFormat>
  <Paragraphs>238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Aptos</vt:lpstr>
      <vt:lpstr>Arial</vt:lpstr>
      <vt:lpstr>Calibri</vt:lpstr>
      <vt:lpstr>Calibri Light</vt:lpstr>
      <vt:lpstr>Onest Black</vt:lpstr>
      <vt:lpstr>Onest Regular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Дроздова Ольга Евгеньевна</cp:lastModifiedBy>
  <cp:revision>52</cp:revision>
  <dcterms:created xsi:type="dcterms:W3CDTF">2025-03-19T07:31:17Z</dcterms:created>
  <dcterms:modified xsi:type="dcterms:W3CDTF">2025-11-24T19:26:57Z</dcterms:modified>
</cp:coreProperties>
</file>